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86" r:id="rId2"/>
    <p:sldId id="416" r:id="rId3"/>
    <p:sldId id="417" r:id="rId4"/>
    <p:sldId id="432" r:id="rId5"/>
    <p:sldId id="433" r:id="rId6"/>
    <p:sldId id="424" r:id="rId7"/>
    <p:sldId id="425" r:id="rId8"/>
    <p:sldId id="427" r:id="rId9"/>
    <p:sldId id="419" r:id="rId10"/>
    <p:sldId id="378" r:id="rId11"/>
    <p:sldId id="421" r:id="rId12"/>
    <p:sldId id="422" r:id="rId13"/>
    <p:sldId id="423" r:id="rId14"/>
    <p:sldId id="43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omi Kennedy" initials="N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E97"/>
    <a:srgbClr val="60C7C0"/>
    <a:srgbClr val="F1613F"/>
    <a:srgbClr val="FFDB1D"/>
    <a:srgbClr val="FFD713"/>
    <a:srgbClr val="FF6600"/>
    <a:srgbClr val="CC6600"/>
    <a:srgbClr val="D59A4B"/>
    <a:srgbClr val="FFE221"/>
    <a:srgbClr val="997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90680" autoAdjust="0"/>
  </p:normalViewPr>
  <p:slideViewPr>
    <p:cSldViewPr snapToGrid="0" snapToObjects="1">
      <p:cViewPr varScale="1">
        <p:scale>
          <a:sx n="79" d="100"/>
          <a:sy n="79" d="100"/>
        </p:scale>
        <p:origin x="138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C0B31-D2F4-4D5C-9F85-E63F351D1766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7A1FC-8B97-4B52-8B37-0008CC7F09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31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319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https://www.nhs.uk/live-well/exercise/physical-activity-guidelines-children-and-young-people/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93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References:</a:t>
            </a:r>
          </a:p>
          <a:p>
            <a:r>
              <a:rPr lang="en-GB" dirty="0"/>
              <a:t>https://www.nhs.uk/live-well/exercise/physical-activity-guidelines-children-and-young-people/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113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References:</a:t>
            </a:r>
          </a:p>
          <a:p>
            <a:r>
              <a:rPr lang="en-GB" dirty="0"/>
              <a:t>https://www.nhs.uk/live-well/exercise/physical-activity-guidelines-children-and-young-people/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037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References:</a:t>
            </a:r>
          </a:p>
          <a:p>
            <a:r>
              <a:rPr lang="en-GB" dirty="0"/>
              <a:t>https://www.nhs.uk/live-well/exercise/physical-activity-guidelines-children-and-young-people/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89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9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35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055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References:</a:t>
            </a:r>
          </a:p>
          <a:p>
            <a:r>
              <a:rPr lang="en-GB" dirty="0"/>
              <a:t>https://www.nhs.uk/live-well/exercise/physical-activity-guidelines-children-and-young-people/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04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References:</a:t>
            </a:r>
          </a:p>
          <a:p>
            <a:r>
              <a:rPr lang="en-GB" dirty="0"/>
              <a:t>https://www.nhs.uk/live-well/exercise/physical-activity-guidelines-children-and-young-people/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873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References:</a:t>
            </a:r>
          </a:p>
          <a:p>
            <a:r>
              <a:rPr lang="en-GB" dirty="0"/>
              <a:t>https://www.nhs.uk/live-well/exercise/physical-activity-guidelines-children-and-young-people/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41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74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References:</a:t>
            </a:r>
          </a:p>
          <a:p>
            <a:r>
              <a:rPr lang="en-GB" dirty="0"/>
              <a:t>https://www.gosh.nhs.uk/medical-information/general-health-advice/leading-active-lifestyle/exercise-children-and-young-people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73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3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6.png"/><Relationship Id="rId10" Type="http://schemas.openxmlformats.org/officeDocument/2006/relationships/image" Target="../media/image24.jp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2413" cy="6858000"/>
          </a:xfrm>
          <a:prstGeom prst="rect">
            <a:avLst/>
          </a:prstGeom>
          <a:solidFill>
            <a:srgbClr val="F16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-560866" y="-1791061"/>
            <a:ext cx="10283823" cy="9150079"/>
          </a:xfrm>
          <a:custGeom>
            <a:avLst/>
            <a:gdLst>
              <a:gd name="connsiteX0" fmla="*/ 5151863 w 5151863"/>
              <a:gd name="connsiteY0" fmla="*/ 0 h 5006898"/>
              <a:gd name="connsiteX1" fmla="*/ 3724507 w 5151863"/>
              <a:gd name="connsiteY1" fmla="*/ 0 h 5006898"/>
              <a:gd name="connsiteX2" fmla="*/ 0 w 5151863"/>
              <a:gd name="connsiteY2" fmla="*/ 5006898 h 5006898"/>
              <a:gd name="connsiteX3" fmla="*/ 724829 w 5151863"/>
              <a:gd name="connsiteY3" fmla="*/ 5006898 h 5006898"/>
              <a:gd name="connsiteX4" fmla="*/ 5140712 w 5151863"/>
              <a:gd name="connsiteY4" fmla="*/ 2787805 h 5006898"/>
              <a:gd name="connsiteX5" fmla="*/ 5151863 w 5151863"/>
              <a:gd name="connsiteY5" fmla="*/ 0 h 5006898"/>
              <a:gd name="connsiteX0" fmla="*/ 5151863 w 5157737"/>
              <a:gd name="connsiteY0" fmla="*/ 0 h 5006898"/>
              <a:gd name="connsiteX1" fmla="*/ 3724507 w 5157737"/>
              <a:gd name="connsiteY1" fmla="*/ 0 h 5006898"/>
              <a:gd name="connsiteX2" fmla="*/ 0 w 5157737"/>
              <a:gd name="connsiteY2" fmla="*/ 5006898 h 5006898"/>
              <a:gd name="connsiteX3" fmla="*/ 724829 w 5157737"/>
              <a:gd name="connsiteY3" fmla="*/ 5006898 h 5006898"/>
              <a:gd name="connsiteX4" fmla="*/ 5157737 w 5157737"/>
              <a:gd name="connsiteY4" fmla="*/ 2770905 h 5006898"/>
              <a:gd name="connsiteX5" fmla="*/ 5151863 w 5157737"/>
              <a:gd name="connsiteY5" fmla="*/ 0 h 5006898"/>
              <a:gd name="connsiteX0" fmla="*/ 5151863 w 5153481"/>
              <a:gd name="connsiteY0" fmla="*/ 0 h 5006898"/>
              <a:gd name="connsiteX1" fmla="*/ 3724507 w 5153481"/>
              <a:gd name="connsiteY1" fmla="*/ 0 h 5006898"/>
              <a:gd name="connsiteX2" fmla="*/ 0 w 5153481"/>
              <a:gd name="connsiteY2" fmla="*/ 5006898 h 5006898"/>
              <a:gd name="connsiteX3" fmla="*/ 724829 w 5153481"/>
              <a:gd name="connsiteY3" fmla="*/ 5006898 h 5006898"/>
              <a:gd name="connsiteX4" fmla="*/ 5153481 w 5153481"/>
              <a:gd name="connsiteY4" fmla="*/ 2779355 h 5006898"/>
              <a:gd name="connsiteX5" fmla="*/ 5151863 w 5153481"/>
              <a:gd name="connsiteY5" fmla="*/ 0 h 500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3481" h="5006898">
                <a:moveTo>
                  <a:pt x="5151863" y="0"/>
                </a:moveTo>
                <a:lnTo>
                  <a:pt x="3724507" y="0"/>
                </a:lnTo>
                <a:lnTo>
                  <a:pt x="0" y="5006898"/>
                </a:lnTo>
                <a:lnTo>
                  <a:pt x="724829" y="5006898"/>
                </a:lnTo>
                <a:lnTo>
                  <a:pt x="5153481" y="2779355"/>
                </a:lnTo>
                <a:cubicBezTo>
                  <a:pt x="5152942" y="1852903"/>
                  <a:pt x="5152402" y="926452"/>
                  <a:pt x="51518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206" y="2442391"/>
            <a:ext cx="4460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4200" b="1" smtClean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Let’s get active!</a:t>
            </a:r>
            <a:endParaRPr lang="en-US" sz="4200" b="1" dirty="0">
              <a:solidFill>
                <a:srgbClr val="F1613F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79" y="554684"/>
            <a:ext cx="3148590" cy="1533147"/>
          </a:xfrm>
          <a:prstGeom prst="rect">
            <a:avLst/>
          </a:prstGeom>
        </p:spPr>
      </p:pic>
      <p:pic>
        <p:nvPicPr>
          <p:cNvPr id="8" name="Picture 7" descr="A picture containing dark, front, laptop, screen&#10;&#10;Description automatically generated">
            <a:extLst>
              <a:ext uri="{FF2B5EF4-FFF2-40B4-BE49-F238E27FC236}">
                <a16:creationId xmlns:a16="http://schemas.microsoft.com/office/drawing/2014/main" id="{EEFDF4A5-39F6-4DE5-94F2-9366F4C4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718" y="3429000"/>
            <a:ext cx="4154557" cy="207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 smtClean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rgbClr val="F1613F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689817-8182-4052-B567-69A08BBCB464}"/>
              </a:ext>
            </a:extLst>
          </p:cNvPr>
          <p:cNvSpPr txBox="1"/>
          <p:nvPr/>
        </p:nvSpPr>
        <p:spPr>
          <a:xfrm>
            <a:off x="314664" y="5449094"/>
            <a:ext cx="281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entury Gothic" panose="020B0502020202020204" pitchFamily="34" charset="0"/>
              </a:rPr>
              <a:t>Activity </a:t>
            </a:r>
            <a:r>
              <a:rPr lang="en-GB" sz="1600" b="1" dirty="0">
                <a:latin typeface="Century Gothic" panose="020B0502020202020204" pitchFamily="34" charset="0"/>
              </a:rPr>
              <a:t>is fun and a great way to make friends.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967AB57-F53D-4DF2-922F-AC7228FF5477}"/>
              </a:ext>
            </a:extLst>
          </p:cNvPr>
          <p:cNvGrpSpPr/>
          <p:nvPr/>
        </p:nvGrpSpPr>
        <p:grpSpPr>
          <a:xfrm>
            <a:off x="501337" y="1211274"/>
            <a:ext cx="2093843" cy="1860621"/>
            <a:chOff x="3330618" y="1735667"/>
            <a:chExt cx="3247982" cy="299612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600F43E-3770-4EAA-B9CD-F0526C4D2388}"/>
                </a:ext>
              </a:extLst>
            </p:cNvPr>
            <p:cNvSpPr/>
            <p:nvPr/>
          </p:nvSpPr>
          <p:spPr>
            <a:xfrm>
              <a:off x="3330618" y="1735667"/>
              <a:ext cx="3247982" cy="2996120"/>
            </a:xfrm>
            <a:prstGeom prst="ellipse">
              <a:avLst/>
            </a:prstGeom>
            <a:solidFill>
              <a:srgbClr val="60C7C0"/>
            </a:solidFill>
            <a:ln>
              <a:solidFill>
                <a:srgbClr val="60C7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7C47526C-F8DC-49EA-B9FD-A6C61F199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94412" y="1890263"/>
              <a:ext cx="2401579" cy="2659729"/>
            </a:xfrm>
            <a:prstGeom prst="ellipse">
              <a:avLst/>
            </a:prstGeom>
            <a:solidFill>
              <a:srgbClr val="60C7C0"/>
            </a:solidFill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77990F1-F2EA-4A8A-B75F-98B0BF49A389}"/>
              </a:ext>
            </a:extLst>
          </p:cNvPr>
          <p:cNvSpPr/>
          <p:nvPr/>
        </p:nvSpPr>
        <p:spPr>
          <a:xfrm>
            <a:off x="357087" y="3125294"/>
            <a:ext cx="2382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Century Gothic" panose="020B0502020202020204" pitchFamily="34" charset="0"/>
              </a:rPr>
              <a:t>Activity builds </a:t>
            </a:r>
            <a:r>
              <a:rPr lang="en-GB" sz="1600" b="1" dirty="0">
                <a:latin typeface="Century Gothic" panose="020B0502020202020204" pitchFamily="34" charset="0"/>
              </a:rPr>
              <a:t>strong bones and muscles.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6E86EE-ACDF-4CE6-839A-C630E83A1A20}"/>
              </a:ext>
            </a:extLst>
          </p:cNvPr>
          <p:cNvSpPr txBox="1"/>
          <p:nvPr/>
        </p:nvSpPr>
        <p:spPr>
          <a:xfrm>
            <a:off x="3024229" y="3206821"/>
            <a:ext cx="304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entury Gothic" panose="020B0502020202020204" pitchFamily="34" charset="0"/>
              </a:rPr>
              <a:t>Activity improves </a:t>
            </a:r>
            <a:r>
              <a:rPr lang="en-GB" sz="1600" b="1" dirty="0">
                <a:latin typeface="Century Gothic" panose="020B0502020202020204" pitchFamily="34" charset="0"/>
              </a:rPr>
              <a:t>balance.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6FBF1F-909E-419D-A6E1-34386B95F69D}"/>
              </a:ext>
            </a:extLst>
          </p:cNvPr>
          <p:cNvSpPr txBox="1"/>
          <p:nvPr/>
        </p:nvSpPr>
        <p:spPr>
          <a:xfrm>
            <a:off x="3176903" y="5447803"/>
            <a:ext cx="290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entury Gothic" panose="020B0502020202020204" pitchFamily="34" charset="0"/>
              </a:rPr>
              <a:t>After activity we can focus better on </a:t>
            </a:r>
            <a:r>
              <a:rPr lang="en-GB" sz="1600" b="1" dirty="0">
                <a:latin typeface="Century Gothic" panose="020B0502020202020204" pitchFamily="34" charset="0"/>
              </a:rPr>
              <a:t>our learning.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D43E4-8922-442E-9404-EA1D2893E231}"/>
              </a:ext>
            </a:extLst>
          </p:cNvPr>
          <p:cNvSpPr/>
          <p:nvPr/>
        </p:nvSpPr>
        <p:spPr>
          <a:xfrm>
            <a:off x="6070637" y="5423714"/>
            <a:ext cx="2955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Century Gothic" panose="020B0502020202020204" pitchFamily="34" charset="0"/>
              </a:rPr>
              <a:t>Being active in the day helps us sleep well.</a:t>
            </a:r>
            <a:endParaRPr lang="en-GB" sz="1600" dirty="0"/>
          </a:p>
        </p:txBody>
      </p:sp>
      <p:pic>
        <p:nvPicPr>
          <p:cNvPr id="6" name="Picture 5" descr="A group of people playing football on a field&#10;&#10;Description automatically generated">
            <a:extLst>
              <a:ext uri="{FF2B5EF4-FFF2-40B4-BE49-F238E27FC236}">
                <a16:creationId xmlns:a16="http://schemas.microsoft.com/office/drawing/2014/main" id="{9C69E92B-B102-4755-A130-FE36896029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230" t="7022" r="10525" b="2081"/>
          <a:stretch/>
        </p:blipFill>
        <p:spPr>
          <a:xfrm>
            <a:off x="464697" y="3677179"/>
            <a:ext cx="2099228" cy="1863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695050FE-D9DD-4AF5-B84E-B91FB36CF8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88" t="3485" r="19760" b="631"/>
          <a:stretch/>
        </p:blipFill>
        <p:spPr>
          <a:xfrm>
            <a:off x="3311015" y="1075488"/>
            <a:ext cx="2289368" cy="1977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 descr="A person sitting on a table&#10;&#10;Description automatically generated">
            <a:extLst>
              <a:ext uri="{FF2B5EF4-FFF2-40B4-BE49-F238E27FC236}">
                <a16:creationId xmlns:a16="http://schemas.microsoft.com/office/drawing/2014/main" id="{AA76BA35-1212-41A7-8E1B-C3A11BE2B9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6816" b="-4474"/>
          <a:stretch/>
        </p:blipFill>
        <p:spPr>
          <a:xfrm>
            <a:off x="3460128" y="3604008"/>
            <a:ext cx="1959474" cy="1864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 descr="A person lying on a bed&#10;&#10;Description automatically generated">
            <a:extLst>
              <a:ext uri="{FF2B5EF4-FFF2-40B4-BE49-F238E27FC236}">
                <a16:creationId xmlns:a16="http://schemas.microsoft.com/office/drawing/2014/main" id="{B70F0A3E-B61D-4E36-90DB-4AD154163A7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024" t="2469" r="17490" b="2396"/>
          <a:stretch/>
        </p:blipFill>
        <p:spPr>
          <a:xfrm>
            <a:off x="6563172" y="3480745"/>
            <a:ext cx="1959473" cy="1897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DC3F9326-E272-4B90-8CE8-DBB16F69ADA1}"/>
              </a:ext>
            </a:extLst>
          </p:cNvPr>
          <p:cNvGrpSpPr/>
          <p:nvPr/>
        </p:nvGrpSpPr>
        <p:grpSpPr>
          <a:xfrm>
            <a:off x="6575736" y="1112972"/>
            <a:ext cx="1946909" cy="1818887"/>
            <a:chOff x="2039402" y="2523067"/>
            <a:chExt cx="4302568" cy="424260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D39485A-9F8E-433C-A98E-294B3EF9E4E8}"/>
                </a:ext>
              </a:extLst>
            </p:cNvPr>
            <p:cNvSpPr/>
            <p:nvPr/>
          </p:nvSpPr>
          <p:spPr>
            <a:xfrm>
              <a:off x="2069383" y="2523067"/>
              <a:ext cx="4242606" cy="42426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" name="Picture 51" descr="A picture containing clothing, man&#10;&#10;Description automatically generated">
              <a:extLst>
                <a:ext uri="{FF2B5EF4-FFF2-40B4-BE49-F238E27FC236}">
                  <a16:creationId xmlns:a16="http://schemas.microsoft.com/office/drawing/2014/main" id="{420A7FDA-42D7-4C06-84C5-A9B1C71EB1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2438" b="-32059"/>
            <a:stretch/>
          </p:blipFill>
          <p:spPr>
            <a:xfrm>
              <a:off x="2039402" y="2872367"/>
              <a:ext cx="4302568" cy="38825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E340DB5-182E-4B3D-AFC6-DB12F61645E7}"/>
              </a:ext>
            </a:extLst>
          </p:cNvPr>
          <p:cNvSpPr txBox="1"/>
          <p:nvPr/>
        </p:nvSpPr>
        <p:spPr>
          <a:xfrm>
            <a:off x="6068719" y="3181959"/>
            <a:ext cx="304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entury Gothic" panose="020B0502020202020204" pitchFamily="34" charset="0"/>
              </a:rPr>
              <a:t>Activity improves </a:t>
            </a:r>
            <a:r>
              <a:rPr lang="en-GB" sz="1600" b="1" dirty="0">
                <a:latin typeface="Century Gothic" panose="020B0502020202020204" pitchFamily="34" charset="0"/>
              </a:rPr>
              <a:t>flexibility.</a:t>
            </a:r>
          </a:p>
        </p:txBody>
      </p:sp>
    </p:spTree>
    <p:extLst>
      <p:ext uri="{BB962C8B-B14F-4D97-AF65-F5344CB8AC3E}">
        <p14:creationId xmlns:p14="http://schemas.microsoft.com/office/powerpoint/2010/main" val="37212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2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 smtClean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</a:t>
            </a:r>
            <a:endParaRPr lang="en-US" sz="2400" b="1" dirty="0">
              <a:solidFill>
                <a:srgbClr val="F1613F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8" descr="ametti_front">
            <a:extLst>
              <a:ext uri="{FF2B5EF4-FFF2-40B4-BE49-F238E27FC236}">
                <a16:creationId xmlns:a16="http://schemas.microsoft.com/office/drawing/2014/main" id="{64D0C8DF-AFC9-4DE4-BAA8-F2C602ED599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lum bright="-2000"/>
          </a:blip>
          <a:srcRect/>
          <a:stretch>
            <a:fillRect/>
          </a:stretch>
        </p:blipFill>
        <p:spPr bwMode="auto">
          <a:xfrm>
            <a:off x="12320" y="4064287"/>
            <a:ext cx="1450018" cy="21755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2149F33-02A1-4FAD-9B15-E8E224B2D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22425"/>
              </p:ext>
            </p:extLst>
          </p:nvPr>
        </p:nvGraphicFramePr>
        <p:xfrm>
          <a:off x="3336077" y="1035245"/>
          <a:ext cx="5659189" cy="49031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4413">
                  <a:extLst>
                    <a:ext uri="{9D8B030D-6E8A-4147-A177-3AD203B41FA5}">
                      <a16:colId xmlns:a16="http://schemas.microsoft.com/office/drawing/2014/main" val="877869720"/>
                    </a:ext>
                  </a:extLst>
                </a:gridCol>
                <a:gridCol w="4334776">
                  <a:extLst>
                    <a:ext uri="{9D8B030D-6E8A-4147-A177-3AD203B41FA5}">
                      <a16:colId xmlns:a16="http://schemas.microsoft.com/office/drawing/2014/main" val="3118555872"/>
                    </a:ext>
                  </a:extLst>
                </a:gridCol>
              </a:tblGrid>
              <a:tr h="69689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Day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My </a:t>
                      </a:r>
                      <a:r>
                        <a:rPr lang="en-GB" sz="2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Activity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9887098"/>
                  </a:ext>
                </a:extLst>
              </a:tr>
              <a:tr h="908991">
                <a:tc rowSpan="4"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Walked to school</a:t>
                      </a: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379150"/>
                  </a:ext>
                </a:extLst>
              </a:tr>
              <a:tr h="908991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Played tag at playtime</a:t>
                      </a: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3290224"/>
                  </a:ext>
                </a:extLst>
              </a:tr>
              <a:tr h="1454385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Played on the climbing frame and swings lunchtime</a:t>
                      </a: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4779151"/>
                  </a:ext>
                </a:extLst>
              </a:tr>
              <a:tr h="908991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Gymnastics in PE</a:t>
                      </a: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8336165"/>
                  </a:ext>
                </a:extLst>
              </a:tr>
            </a:tbl>
          </a:graphicData>
        </a:graphic>
      </p:graphicFrame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3B9B534-34EA-4A12-ABDA-CEA8ADE3E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541" y="2016978"/>
            <a:ext cx="332085" cy="561735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7A0A11D-4805-48B0-89A5-A939DDF774EF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5886856" y="2988865"/>
            <a:ext cx="458258" cy="440135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9306CF1-ABC6-424A-9A26-C321DF5F3F50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6734685" y="2988865"/>
            <a:ext cx="458259" cy="440136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E0C723C6-EB1E-49A6-9EB2-7DF0EFD0A4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8527" y="4220720"/>
            <a:ext cx="1022111" cy="806306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411FA7-1579-4C75-A5BF-AE348D1DBA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882" b="85588" l="9706" r="91176">
                        <a14:foregroundMark x1="35882" y1="54706" x2="35882" y2="54706"/>
                        <a14:foregroundMark x1="36176" y1="38235" x2="36176" y2="38235"/>
                        <a14:foregroundMark x1="9706" y1="62059" x2="9706" y2="62059"/>
                        <a14:foregroundMark x1="66471" y1="16176" x2="66471" y2="16176"/>
                        <a14:foregroundMark x1="48529" y1="11176" x2="48529" y2="11176"/>
                        <a14:foregroundMark x1="91176" y1="12059" x2="91176" y2="12059"/>
                      </a14:backgroundRemoval>
                    </a14:imgEffect>
                  </a14:imgLayer>
                </a14:imgProps>
              </a:ext>
            </a:extLst>
          </a:blip>
          <a:srcRect l="6340" t="5033" r="4365" b="4771"/>
          <a:stretch/>
        </p:blipFill>
        <p:spPr>
          <a:xfrm>
            <a:off x="6351207" y="5277747"/>
            <a:ext cx="612607" cy="682182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24BDF22-0807-4FF9-A3AC-615AC571DE0F}"/>
              </a:ext>
            </a:extLst>
          </p:cNvPr>
          <p:cNvSpPr/>
          <p:nvPr/>
        </p:nvSpPr>
        <p:spPr>
          <a:xfrm>
            <a:off x="186936" y="1169953"/>
            <a:ext cx="3343247" cy="2623136"/>
          </a:xfrm>
          <a:prstGeom prst="wedgeEllipseCallout">
            <a:avLst>
              <a:gd name="adj1" fmla="val -8295"/>
              <a:gd name="adj2" fmla="val 798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feels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good to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 active each day. It keeps my body healthy and its lots of fun.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 smtClean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  <a:endParaRPr lang="en-US" sz="2400" b="1" dirty="0">
              <a:solidFill>
                <a:srgbClr val="F1613F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24BDF22-0807-4FF9-A3AC-615AC571DE0F}"/>
              </a:ext>
            </a:extLst>
          </p:cNvPr>
          <p:cNvSpPr/>
          <p:nvPr/>
        </p:nvSpPr>
        <p:spPr>
          <a:xfrm>
            <a:off x="464697" y="1193517"/>
            <a:ext cx="3930322" cy="2278467"/>
          </a:xfrm>
          <a:prstGeom prst="wedgeEllipseCallout">
            <a:avLst>
              <a:gd name="adj1" fmla="val -20233"/>
              <a:gd name="adj2" fmla="val 960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When I’m active…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18" descr="ametti_front">
            <a:extLst>
              <a:ext uri="{FF2B5EF4-FFF2-40B4-BE49-F238E27FC236}">
                <a16:creationId xmlns:a16="http://schemas.microsoft.com/office/drawing/2014/main" id="{64D0C8DF-AFC9-4DE4-BAA8-F2C602ED599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lum bright="-2000"/>
          </a:blip>
          <a:srcRect/>
          <a:stretch>
            <a:fillRect/>
          </a:stretch>
        </p:blipFill>
        <p:spPr bwMode="auto">
          <a:xfrm>
            <a:off x="136927" y="4064287"/>
            <a:ext cx="1450018" cy="21755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picture containing dress, shirt&#10;&#10;Description automatically generated">
            <a:extLst>
              <a:ext uri="{FF2B5EF4-FFF2-40B4-BE49-F238E27FC236}">
                <a16:creationId xmlns:a16="http://schemas.microsoft.com/office/drawing/2014/main" id="{C894A335-ED56-4F1D-B1EC-224AD7CC1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474576"/>
            <a:ext cx="2203733" cy="440746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B0E2F1D-A45B-44ED-8222-2CAE6DC821FA}"/>
              </a:ext>
            </a:extLst>
          </p:cNvPr>
          <p:cNvSpPr txBox="1"/>
          <p:nvPr/>
        </p:nvSpPr>
        <p:spPr>
          <a:xfrm>
            <a:off x="6624751" y="2453123"/>
            <a:ext cx="2212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My heart beats </a:t>
            </a:r>
            <a:r>
              <a:rPr lang="en-GB" sz="2000" b="1" dirty="0">
                <a:latin typeface="Century Gothic" panose="020B0502020202020204" pitchFamily="34" charset="0"/>
              </a:rPr>
              <a:t>faster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89DB0C-3273-4422-B72D-6C6D31B915A6}"/>
              </a:ext>
            </a:extLst>
          </p:cNvPr>
          <p:cNvSpPr txBox="1"/>
          <p:nvPr/>
        </p:nvSpPr>
        <p:spPr>
          <a:xfrm>
            <a:off x="6633434" y="3598075"/>
            <a:ext cx="220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I breathe </a:t>
            </a:r>
            <a:r>
              <a:rPr lang="en-GB" sz="2000" b="1" dirty="0">
                <a:latin typeface="Century Gothic" panose="020B0502020202020204" pitchFamily="34" charset="0"/>
              </a:rPr>
              <a:t>faster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2C3868-A069-41F1-B5DC-421306AA2687}"/>
              </a:ext>
            </a:extLst>
          </p:cNvPr>
          <p:cNvSpPr txBox="1"/>
          <p:nvPr/>
        </p:nvSpPr>
        <p:spPr>
          <a:xfrm>
            <a:off x="6633434" y="4565731"/>
            <a:ext cx="2523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I feel </a:t>
            </a:r>
            <a:r>
              <a:rPr lang="en-GB" sz="2000" b="1" dirty="0">
                <a:latin typeface="Century Gothic" panose="020B0502020202020204" pitchFamily="34" charset="0"/>
              </a:rPr>
              <a:t>warmer</a:t>
            </a:r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37A693F9-4675-4F61-928C-F4A9957AA07D}"/>
              </a:ext>
            </a:extLst>
          </p:cNvPr>
          <p:cNvSpPr/>
          <p:nvPr/>
        </p:nvSpPr>
        <p:spPr>
          <a:xfrm>
            <a:off x="377487" y="1056460"/>
            <a:ext cx="4024224" cy="2661431"/>
          </a:xfrm>
          <a:prstGeom prst="wedgeEllipseCallout">
            <a:avLst>
              <a:gd name="adj1" fmla="val -18706"/>
              <a:gd name="adj2" fmla="val 777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 know I’m keeping my body active if I can talk but I do not have enough breath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sing.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5" name="Picture 34" descr="A picture containing room, food&#10;&#10;Description automatically generated">
            <a:extLst>
              <a:ext uri="{FF2B5EF4-FFF2-40B4-BE49-F238E27FC236}">
                <a16:creationId xmlns:a16="http://schemas.microsoft.com/office/drawing/2014/main" id="{1BD5AD95-48D9-4989-998A-FB6C7FED85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7301"/>
          <a:stretch/>
        </p:blipFill>
        <p:spPr>
          <a:xfrm>
            <a:off x="1970840" y="2870923"/>
            <a:ext cx="1062082" cy="8469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B0E2F1D-A45B-44ED-8222-2CAE6DC821FA}"/>
              </a:ext>
            </a:extLst>
          </p:cNvPr>
          <p:cNvSpPr txBox="1"/>
          <p:nvPr/>
        </p:nvSpPr>
        <p:spPr>
          <a:xfrm>
            <a:off x="6633434" y="1536922"/>
            <a:ext cx="2212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I feel good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 smtClean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</a:t>
            </a:r>
            <a:endParaRPr lang="en-US" sz="2400" b="1" dirty="0">
              <a:solidFill>
                <a:srgbClr val="F1613F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24BDF22-0807-4FF9-A3AC-615AC571DE0F}"/>
              </a:ext>
            </a:extLst>
          </p:cNvPr>
          <p:cNvSpPr/>
          <p:nvPr/>
        </p:nvSpPr>
        <p:spPr>
          <a:xfrm>
            <a:off x="136927" y="1174070"/>
            <a:ext cx="4597305" cy="2337183"/>
          </a:xfrm>
          <a:prstGeom prst="wedgeEllipseCallout">
            <a:avLst>
              <a:gd name="adj1" fmla="val -19508"/>
              <a:gd name="adj2" fmla="val 888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Q. What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activity do you </a:t>
            </a:r>
            <a:r>
              <a:rPr lang="en-GB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///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do that…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18" descr="ametti_front">
            <a:extLst>
              <a:ext uri="{FF2B5EF4-FFF2-40B4-BE49-F238E27FC236}">
                <a16:creationId xmlns:a16="http://schemas.microsoft.com/office/drawing/2014/main" id="{64D0C8DF-AFC9-4DE4-BAA8-F2C602ED599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lum bright="-2000"/>
          </a:blip>
          <a:srcRect/>
          <a:stretch>
            <a:fillRect/>
          </a:stretch>
        </p:blipFill>
        <p:spPr bwMode="auto">
          <a:xfrm>
            <a:off x="136927" y="4064287"/>
            <a:ext cx="1450018" cy="21755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D28C99-0F57-487D-9765-65D5C52C4392}"/>
              </a:ext>
            </a:extLst>
          </p:cNvPr>
          <p:cNvSpPr txBox="1"/>
          <p:nvPr/>
        </p:nvSpPr>
        <p:spPr>
          <a:xfrm>
            <a:off x="6684971" y="2331786"/>
            <a:ext cx="2282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Makes </a:t>
            </a:r>
            <a:r>
              <a:rPr lang="en-GB" sz="2000" b="1" dirty="0">
                <a:latin typeface="Century Gothic" panose="020B0502020202020204" pitchFamily="34" charset="0"/>
              </a:rPr>
              <a:t>your heart beat </a:t>
            </a:r>
            <a:r>
              <a:rPr lang="en-GB" sz="2000" b="1" dirty="0" smtClean="0">
                <a:latin typeface="Century Gothic" panose="020B0502020202020204" pitchFamily="34" charset="0"/>
              </a:rPr>
              <a:t>faster?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324E60-1F2D-4836-AFDC-8875C0B209FF}"/>
              </a:ext>
            </a:extLst>
          </p:cNvPr>
          <p:cNvSpPr txBox="1"/>
          <p:nvPr/>
        </p:nvSpPr>
        <p:spPr>
          <a:xfrm>
            <a:off x="6648038" y="3736343"/>
            <a:ext cx="220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M</a:t>
            </a:r>
            <a:r>
              <a:rPr lang="en-GB" sz="2000" b="1" dirty="0" smtClean="0">
                <a:latin typeface="Century Gothic" panose="020B0502020202020204" pitchFamily="34" charset="0"/>
              </a:rPr>
              <a:t>akes </a:t>
            </a:r>
            <a:r>
              <a:rPr lang="en-GB" sz="2000" b="1" dirty="0">
                <a:latin typeface="Century Gothic" panose="020B0502020202020204" pitchFamily="34" charset="0"/>
              </a:rPr>
              <a:t>you breathe </a:t>
            </a:r>
            <a:r>
              <a:rPr lang="en-GB" sz="2000" b="1" dirty="0" smtClean="0">
                <a:latin typeface="Century Gothic" panose="020B0502020202020204" pitchFamily="34" charset="0"/>
              </a:rPr>
              <a:t>faster?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61DB3F-06B2-4E4B-B764-E0805C62EBBC}"/>
              </a:ext>
            </a:extLst>
          </p:cNvPr>
          <p:cNvSpPr txBox="1"/>
          <p:nvPr/>
        </p:nvSpPr>
        <p:spPr>
          <a:xfrm>
            <a:off x="6648038" y="4763581"/>
            <a:ext cx="252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M</a:t>
            </a:r>
            <a:r>
              <a:rPr lang="en-GB" sz="2000" b="1" dirty="0" smtClean="0">
                <a:latin typeface="Century Gothic" panose="020B0502020202020204" pitchFamily="34" charset="0"/>
              </a:rPr>
              <a:t>akes </a:t>
            </a:r>
            <a:r>
              <a:rPr lang="en-GB" sz="2000" b="1" dirty="0">
                <a:latin typeface="Century Gothic" panose="020B0502020202020204" pitchFamily="34" charset="0"/>
              </a:rPr>
              <a:t>you feel </a:t>
            </a:r>
            <a:r>
              <a:rPr lang="en-GB" sz="2000" b="1" dirty="0" smtClean="0">
                <a:latin typeface="Century Gothic" panose="020B0502020202020204" pitchFamily="34" charset="0"/>
              </a:rPr>
              <a:t>warmer?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pic>
        <p:nvPicPr>
          <p:cNvPr id="28" name="Picture 27" descr="A picture containing dress, shirt&#10;&#10;Description automatically generated">
            <a:extLst>
              <a:ext uri="{FF2B5EF4-FFF2-40B4-BE49-F238E27FC236}">
                <a16:creationId xmlns:a16="http://schemas.microsoft.com/office/drawing/2014/main" id="{C894A335-ED56-4F1D-B1EC-224AD7CC1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474576"/>
            <a:ext cx="2203733" cy="44074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D28C99-0F57-487D-9765-65D5C52C4392}"/>
              </a:ext>
            </a:extLst>
          </p:cNvPr>
          <p:cNvSpPr txBox="1"/>
          <p:nvPr/>
        </p:nvSpPr>
        <p:spPr>
          <a:xfrm>
            <a:off x="6608813" y="1424580"/>
            <a:ext cx="2282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Makes you feel good?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 smtClean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14</a:t>
            </a:r>
            <a:endParaRPr lang="en-US" sz="2400" b="1" dirty="0">
              <a:solidFill>
                <a:srgbClr val="F1613F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8" descr="pete_front">
            <a:extLst>
              <a:ext uri="{FF2B5EF4-FFF2-40B4-BE49-F238E27FC236}">
                <a16:creationId xmlns:a16="http://schemas.microsoft.com/office/drawing/2014/main" id="{4D639F3D-428F-46B1-BF46-BE29AEBA8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9975" y="3105248"/>
            <a:ext cx="2878459" cy="28845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88CDA5-2190-4BCC-8995-64940DB1C9D0}"/>
              </a:ext>
            </a:extLst>
          </p:cNvPr>
          <p:cNvSpPr txBox="1"/>
          <p:nvPr/>
        </p:nvSpPr>
        <p:spPr>
          <a:xfrm>
            <a:off x="275444" y="1499191"/>
            <a:ext cx="72311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Plenary</a:t>
            </a:r>
          </a:p>
          <a:p>
            <a:endParaRPr lang="en-GB" sz="3200" b="1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Century Gothic" panose="020B0502020202020204" pitchFamily="34" charset="0"/>
              </a:rPr>
              <a:t>Tell me 1 playground game that is good exercise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Century Gothic" panose="020B0502020202020204" pitchFamily="34" charset="0"/>
              </a:rPr>
              <a:t>Tell me 2 places that you can feel your pulse.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Century Gothic" panose="020B0502020202020204" pitchFamily="34" charset="0"/>
              </a:rPr>
              <a:t>Tell me 3 reasons why exercise is good for you.</a:t>
            </a:r>
          </a:p>
        </p:txBody>
      </p:sp>
    </p:spTree>
    <p:extLst>
      <p:ext uri="{BB962C8B-B14F-4D97-AF65-F5344CB8AC3E}">
        <p14:creationId xmlns:p14="http://schemas.microsoft.com/office/powerpoint/2010/main" val="42165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697" y="2162287"/>
            <a:ext cx="828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C746D-AA5E-4AF4-9679-0FBA325AA1BE}"/>
              </a:ext>
            </a:extLst>
          </p:cNvPr>
          <p:cNvSpPr txBox="1"/>
          <p:nvPr/>
        </p:nvSpPr>
        <p:spPr>
          <a:xfrm>
            <a:off x="223856" y="1202129"/>
            <a:ext cx="8696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Q. What is happening in all of the pictures?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20397B-6954-434C-B242-25378457215E}"/>
              </a:ext>
            </a:extLst>
          </p:cNvPr>
          <p:cNvGrpSpPr/>
          <p:nvPr/>
        </p:nvGrpSpPr>
        <p:grpSpPr>
          <a:xfrm>
            <a:off x="153303" y="1784436"/>
            <a:ext cx="8837393" cy="4389071"/>
            <a:chOff x="153303" y="1784436"/>
            <a:chExt cx="8837393" cy="4389071"/>
          </a:xfrm>
        </p:grpSpPr>
        <p:pic>
          <p:nvPicPr>
            <p:cNvPr id="29" name="Picture 28" descr="A person swimming in the water&#10;&#10;Description automatically generated">
              <a:extLst>
                <a:ext uri="{FF2B5EF4-FFF2-40B4-BE49-F238E27FC236}">
                  <a16:creationId xmlns:a16="http://schemas.microsoft.com/office/drawing/2014/main" id="{2A1A2F3E-C5E3-42DD-953B-003F38CA77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600" b="14013"/>
            <a:stretch/>
          </p:blipFill>
          <p:spPr>
            <a:xfrm>
              <a:off x="2078542" y="4494612"/>
              <a:ext cx="2433947" cy="16360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Picture 29" descr="A hockey player with a football ball on a field&#10;&#10;Description automatically generated">
              <a:extLst>
                <a:ext uri="{FF2B5EF4-FFF2-40B4-BE49-F238E27FC236}">
                  <a16:creationId xmlns:a16="http://schemas.microsoft.com/office/drawing/2014/main" id="{5C50C8E0-0C8D-41FB-B47F-92F1A60BB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5678" r="7272"/>
            <a:stretch/>
          </p:blipFill>
          <p:spPr>
            <a:xfrm>
              <a:off x="6562652" y="1784436"/>
              <a:ext cx="2428044" cy="21037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" name="Picture 30" descr="A group of people wearing costumes&#10;&#10;Description automatically generated">
              <a:extLst>
                <a:ext uri="{FF2B5EF4-FFF2-40B4-BE49-F238E27FC236}">
                  <a16:creationId xmlns:a16="http://schemas.microsoft.com/office/drawing/2014/main" id="{729A6541-AAF7-48A5-B961-C589A82BA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3303" y="4175272"/>
              <a:ext cx="2039865" cy="19982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2" name="Picture 31" descr="A person riding on the back of a park&#10;&#10;Description automatically generated">
              <a:extLst>
                <a:ext uri="{FF2B5EF4-FFF2-40B4-BE49-F238E27FC236}">
                  <a16:creationId xmlns:a16="http://schemas.microsoft.com/office/drawing/2014/main" id="{BD1B31F7-38F2-4353-B9F8-F4E51404EE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5004"/>
            <a:stretch/>
          </p:blipFill>
          <p:spPr>
            <a:xfrm>
              <a:off x="7134307" y="3925669"/>
              <a:ext cx="1848088" cy="2072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32" descr="A person doing a trick in front of a house&#10;&#10;Description automatically generated">
              <a:extLst>
                <a:ext uri="{FF2B5EF4-FFF2-40B4-BE49-F238E27FC236}">
                  <a16:creationId xmlns:a16="http://schemas.microsoft.com/office/drawing/2014/main" id="{5716ADE2-FD37-4651-9077-DC74C53F9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5867" t="1451" r="26196" b="5618"/>
            <a:stretch/>
          </p:blipFill>
          <p:spPr>
            <a:xfrm>
              <a:off x="176397" y="1845797"/>
              <a:ext cx="2226445" cy="24312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Picture 33" descr="A picture containing person, table, woman, sitting&#10;&#10;Description automatically generated">
              <a:extLst>
                <a:ext uri="{FF2B5EF4-FFF2-40B4-BE49-F238E27FC236}">
                  <a16:creationId xmlns:a16="http://schemas.microsoft.com/office/drawing/2014/main" id="{2B9E9997-73C8-442E-BD17-796EBA55A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76694" y="1786904"/>
              <a:ext cx="2001216" cy="28335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 descr="A picture containing person, outdoor, road, young&#10;&#10;Description automatically generated">
              <a:extLst>
                <a:ext uri="{FF2B5EF4-FFF2-40B4-BE49-F238E27FC236}">
                  <a16:creationId xmlns:a16="http://schemas.microsoft.com/office/drawing/2014/main" id="{076A5D48-26B1-4C13-9257-66B244CBC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77910" y="3880751"/>
              <a:ext cx="2756397" cy="22051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6" name="Picture 35" descr="A picture containing sport, person, man, game&#10;&#10;Description automatically generated">
              <a:extLst>
                <a:ext uri="{FF2B5EF4-FFF2-40B4-BE49-F238E27FC236}">
                  <a16:creationId xmlns:a16="http://schemas.microsoft.com/office/drawing/2014/main" id="{C22286B7-F286-4DA9-BC13-F9BC04FEA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7024" r="19180"/>
            <a:stretch/>
          </p:blipFill>
          <p:spPr>
            <a:xfrm>
              <a:off x="4350983" y="2000043"/>
              <a:ext cx="2319079" cy="17719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7276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697" y="2162287"/>
            <a:ext cx="828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C746D-AA5E-4AF4-9679-0FBA325AA1BE}"/>
              </a:ext>
            </a:extLst>
          </p:cNvPr>
          <p:cNvSpPr txBox="1"/>
          <p:nvPr/>
        </p:nvSpPr>
        <p:spPr>
          <a:xfrm>
            <a:off x="29766" y="1156824"/>
            <a:ext cx="8696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Everyone is </a:t>
            </a:r>
            <a:r>
              <a:rPr lang="en-GB" sz="3200" b="1" dirty="0" smtClean="0">
                <a:latin typeface="Century Gothic" panose="020B0502020202020204" pitchFamily="34" charset="0"/>
              </a:rPr>
              <a:t>being ACTIVE!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CD3610-984C-4141-ADF2-816C945B54E8}"/>
              </a:ext>
            </a:extLst>
          </p:cNvPr>
          <p:cNvGrpSpPr/>
          <p:nvPr/>
        </p:nvGrpSpPr>
        <p:grpSpPr>
          <a:xfrm>
            <a:off x="153303" y="1784436"/>
            <a:ext cx="8837393" cy="4389071"/>
            <a:chOff x="153303" y="1784436"/>
            <a:chExt cx="8837393" cy="4389071"/>
          </a:xfrm>
        </p:grpSpPr>
        <p:pic>
          <p:nvPicPr>
            <p:cNvPr id="3" name="Picture 2" descr="A person swimming in the water&#10;&#10;Description automatically generated">
              <a:extLst>
                <a:ext uri="{FF2B5EF4-FFF2-40B4-BE49-F238E27FC236}">
                  <a16:creationId xmlns:a16="http://schemas.microsoft.com/office/drawing/2014/main" id="{6F993CE1-4557-465F-B87D-CA38353C9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600" b="14013"/>
            <a:stretch/>
          </p:blipFill>
          <p:spPr>
            <a:xfrm>
              <a:off x="2078542" y="4494612"/>
              <a:ext cx="2433947" cy="16360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A hockey player with a football ball on a field&#10;&#10;Description automatically generated">
              <a:extLst>
                <a:ext uri="{FF2B5EF4-FFF2-40B4-BE49-F238E27FC236}">
                  <a16:creationId xmlns:a16="http://schemas.microsoft.com/office/drawing/2014/main" id="{092FE9AA-36E1-4759-82C7-4ECE8D141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5678" r="7272"/>
            <a:stretch/>
          </p:blipFill>
          <p:spPr>
            <a:xfrm>
              <a:off x="6562652" y="1784436"/>
              <a:ext cx="2428044" cy="21037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A group of people wearing costumes&#10;&#10;Description automatically generated">
              <a:extLst>
                <a:ext uri="{FF2B5EF4-FFF2-40B4-BE49-F238E27FC236}">
                  <a16:creationId xmlns:a16="http://schemas.microsoft.com/office/drawing/2014/main" id="{86ECE9AD-860D-462B-80C2-74FE3078B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3303" y="4175272"/>
              <a:ext cx="2039865" cy="19982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 descr="A person riding on the back of a park&#10;&#10;Description automatically generated">
              <a:extLst>
                <a:ext uri="{FF2B5EF4-FFF2-40B4-BE49-F238E27FC236}">
                  <a16:creationId xmlns:a16="http://schemas.microsoft.com/office/drawing/2014/main" id="{9C7736C4-4938-4A6E-B809-8191382F0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5004"/>
            <a:stretch/>
          </p:blipFill>
          <p:spPr>
            <a:xfrm>
              <a:off x="7134307" y="3925669"/>
              <a:ext cx="1848088" cy="2072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 descr="A person doing a trick in front of a house&#10;&#10;Description automatically generated">
              <a:extLst>
                <a:ext uri="{FF2B5EF4-FFF2-40B4-BE49-F238E27FC236}">
                  <a16:creationId xmlns:a16="http://schemas.microsoft.com/office/drawing/2014/main" id="{6EA6F962-C5E0-417F-A501-4C8775CCC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5867" t="1451" r="26196" b="5618"/>
            <a:stretch/>
          </p:blipFill>
          <p:spPr>
            <a:xfrm>
              <a:off x="176397" y="1845797"/>
              <a:ext cx="2226445" cy="24312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 descr="A picture containing person, table, woman, sitting&#10;&#10;Description automatically generated">
              <a:extLst>
                <a:ext uri="{FF2B5EF4-FFF2-40B4-BE49-F238E27FC236}">
                  <a16:creationId xmlns:a16="http://schemas.microsoft.com/office/drawing/2014/main" id="{3ED9566E-933D-48E3-8375-B0D021C6C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76694" y="1786904"/>
              <a:ext cx="2001216" cy="28335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 descr="A picture containing person, outdoor, road, young&#10;&#10;Description automatically generated">
              <a:extLst>
                <a:ext uri="{FF2B5EF4-FFF2-40B4-BE49-F238E27FC236}">
                  <a16:creationId xmlns:a16="http://schemas.microsoft.com/office/drawing/2014/main" id="{6D859509-55FF-4443-B1D4-A466DD2C7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77910" y="3880751"/>
              <a:ext cx="2756397" cy="22051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A picture containing sport, person, man, game&#10;&#10;Description automatically generated">
              <a:extLst>
                <a:ext uri="{FF2B5EF4-FFF2-40B4-BE49-F238E27FC236}">
                  <a16:creationId xmlns:a16="http://schemas.microsoft.com/office/drawing/2014/main" id="{E5AEE159-8A60-434E-A411-823B7A31C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7024" r="19180"/>
            <a:stretch/>
          </p:blipFill>
          <p:spPr>
            <a:xfrm>
              <a:off x="4350983" y="2000043"/>
              <a:ext cx="2319079" cy="17719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5261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697" y="2162287"/>
            <a:ext cx="828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C746D-AA5E-4AF4-9679-0FBA325AA1BE}"/>
              </a:ext>
            </a:extLst>
          </p:cNvPr>
          <p:cNvSpPr txBox="1"/>
          <p:nvPr/>
        </p:nvSpPr>
        <p:spPr>
          <a:xfrm>
            <a:off x="164345" y="1171123"/>
            <a:ext cx="8696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</a:rPr>
              <a:t>Q. How are the children using their bodies?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CD3610-984C-4141-ADF2-816C945B54E8}"/>
              </a:ext>
            </a:extLst>
          </p:cNvPr>
          <p:cNvGrpSpPr/>
          <p:nvPr/>
        </p:nvGrpSpPr>
        <p:grpSpPr>
          <a:xfrm>
            <a:off x="153303" y="1784436"/>
            <a:ext cx="8837393" cy="4389071"/>
            <a:chOff x="153303" y="1784436"/>
            <a:chExt cx="8837393" cy="4389071"/>
          </a:xfrm>
        </p:grpSpPr>
        <p:pic>
          <p:nvPicPr>
            <p:cNvPr id="3" name="Picture 2" descr="A person swimming in the water&#10;&#10;Description automatically generated">
              <a:extLst>
                <a:ext uri="{FF2B5EF4-FFF2-40B4-BE49-F238E27FC236}">
                  <a16:creationId xmlns:a16="http://schemas.microsoft.com/office/drawing/2014/main" id="{6F993CE1-4557-465F-B87D-CA38353C9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600" b="14013"/>
            <a:stretch/>
          </p:blipFill>
          <p:spPr>
            <a:xfrm>
              <a:off x="2078542" y="4494612"/>
              <a:ext cx="2433947" cy="16360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A hockey player with a football ball on a field&#10;&#10;Description automatically generated">
              <a:extLst>
                <a:ext uri="{FF2B5EF4-FFF2-40B4-BE49-F238E27FC236}">
                  <a16:creationId xmlns:a16="http://schemas.microsoft.com/office/drawing/2014/main" id="{092FE9AA-36E1-4759-82C7-4ECE8D141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5678" r="7272"/>
            <a:stretch/>
          </p:blipFill>
          <p:spPr>
            <a:xfrm>
              <a:off x="6562652" y="1784436"/>
              <a:ext cx="2428044" cy="21037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A group of people wearing costumes&#10;&#10;Description automatically generated">
              <a:extLst>
                <a:ext uri="{FF2B5EF4-FFF2-40B4-BE49-F238E27FC236}">
                  <a16:creationId xmlns:a16="http://schemas.microsoft.com/office/drawing/2014/main" id="{86ECE9AD-860D-462B-80C2-74FE3078B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3303" y="4175272"/>
              <a:ext cx="2039865" cy="19982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 descr="A person riding on the back of a park&#10;&#10;Description automatically generated">
              <a:extLst>
                <a:ext uri="{FF2B5EF4-FFF2-40B4-BE49-F238E27FC236}">
                  <a16:creationId xmlns:a16="http://schemas.microsoft.com/office/drawing/2014/main" id="{9C7736C4-4938-4A6E-B809-8191382F0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5004"/>
            <a:stretch/>
          </p:blipFill>
          <p:spPr>
            <a:xfrm>
              <a:off x="7134307" y="3925669"/>
              <a:ext cx="1848088" cy="2072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 descr="A person doing a trick in front of a house&#10;&#10;Description automatically generated">
              <a:extLst>
                <a:ext uri="{FF2B5EF4-FFF2-40B4-BE49-F238E27FC236}">
                  <a16:creationId xmlns:a16="http://schemas.microsoft.com/office/drawing/2014/main" id="{6EA6F962-C5E0-417F-A501-4C8775CCC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5867" t="1451" r="26196" b="5618"/>
            <a:stretch/>
          </p:blipFill>
          <p:spPr>
            <a:xfrm>
              <a:off x="176397" y="1845797"/>
              <a:ext cx="2226445" cy="24312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 descr="A picture containing person, table, woman, sitting&#10;&#10;Description automatically generated">
              <a:extLst>
                <a:ext uri="{FF2B5EF4-FFF2-40B4-BE49-F238E27FC236}">
                  <a16:creationId xmlns:a16="http://schemas.microsoft.com/office/drawing/2014/main" id="{3ED9566E-933D-48E3-8375-B0D021C6C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76694" y="1786904"/>
              <a:ext cx="2001216" cy="28335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 descr="A picture containing person, outdoor, road, young&#10;&#10;Description automatically generated">
              <a:extLst>
                <a:ext uri="{FF2B5EF4-FFF2-40B4-BE49-F238E27FC236}">
                  <a16:creationId xmlns:a16="http://schemas.microsoft.com/office/drawing/2014/main" id="{6D859509-55FF-4443-B1D4-A466DD2C7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77910" y="3880751"/>
              <a:ext cx="2756397" cy="22051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A picture containing sport, person, man, game&#10;&#10;Description automatically generated">
              <a:extLst>
                <a:ext uri="{FF2B5EF4-FFF2-40B4-BE49-F238E27FC236}">
                  <a16:creationId xmlns:a16="http://schemas.microsoft.com/office/drawing/2014/main" id="{E5AEE159-8A60-434E-A411-823B7A31C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7024" r="19180"/>
            <a:stretch/>
          </p:blipFill>
          <p:spPr>
            <a:xfrm>
              <a:off x="4350983" y="2000043"/>
              <a:ext cx="2319079" cy="17719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1300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697" y="2162287"/>
            <a:ext cx="828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C746D-AA5E-4AF4-9679-0FBA325AA1BE}"/>
              </a:ext>
            </a:extLst>
          </p:cNvPr>
          <p:cNvSpPr txBox="1"/>
          <p:nvPr/>
        </p:nvSpPr>
        <p:spPr>
          <a:xfrm>
            <a:off x="108648" y="1230017"/>
            <a:ext cx="8993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</a:rPr>
              <a:t>Q. Which activity would you most like to try?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CD3610-984C-4141-ADF2-816C945B54E8}"/>
              </a:ext>
            </a:extLst>
          </p:cNvPr>
          <p:cNvGrpSpPr/>
          <p:nvPr/>
        </p:nvGrpSpPr>
        <p:grpSpPr>
          <a:xfrm>
            <a:off x="153303" y="1784436"/>
            <a:ext cx="8837393" cy="4389071"/>
            <a:chOff x="153303" y="1784436"/>
            <a:chExt cx="8837393" cy="4389071"/>
          </a:xfrm>
        </p:grpSpPr>
        <p:pic>
          <p:nvPicPr>
            <p:cNvPr id="3" name="Picture 2" descr="A person swimming in the water&#10;&#10;Description automatically generated">
              <a:extLst>
                <a:ext uri="{FF2B5EF4-FFF2-40B4-BE49-F238E27FC236}">
                  <a16:creationId xmlns:a16="http://schemas.microsoft.com/office/drawing/2014/main" id="{6F993CE1-4557-465F-B87D-CA38353C9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600" b="14013"/>
            <a:stretch/>
          </p:blipFill>
          <p:spPr>
            <a:xfrm>
              <a:off x="2078542" y="4494612"/>
              <a:ext cx="2433947" cy="16360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A hockey player with a football ball on a field&#10;&#10;Description automatically generated">
              <a:extLst>
                <a:ext uri="{FF2B5EF4-FFF2-40B4-BE49-F238E27FC236}">
                  <a16:creationId xmlns:a16="http://schemas.microsoft.com/office/drawing/2014/main" id="{092FE9AA-36E1-4759-82C7-4ECE8D141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5678" r="7272"/>
            <a:stretch/>
          </p:blipFill>
          <p:spPr>
            <a:xfrm>
              <a:off x="6562652" y="1784436"/>
              <a:ext cx="2428044" cy="21037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A group of people wearing costumes&#10;&#10;Description automatically generated">
              <a:extLst>
                <a:ext uri="{FF2B5EF4-FFF2-40B4-BE49-F238E27FC236}">
                  <a16:creationId xmlns:a16="http://schemas.microsoft.com/office/drawing/2014/main" id="{86ECE9AD-860D-462B-80C2-74FE3078B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3303" y="4175272"/>
              <a:ext cx="2039865" cy="19982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 descr="A person riding on the back of a park&#10;&#10;Description automatically generated">
              <a:extLst>
                <a:ext uri="{FF2B5EF4-FFF2-40B4-BE49-F238E27FC236}">
                  <a16:creationId xmlns:a16="http://schemas.microsoft.com/office/drawing/2014/main" id="{9C7736C4-4938-4A6E-B809-8191382F0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5004"/>
            <a:stretch/>
          </p:blipFill>
          <p:spPr>
            <a:xfrm>
              <a:off x="7134307" y="3925669"/>
              <a:ext cx="1848088" cy="2072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 descr="A person doing a trick in front of a house&#10;&#10;Description automatically generated">
              <a:extLst>
                <a:ext uri="{FF2B5EF4-FFF2-40B4-BE49-F238E27FC236}">
                  <a16:creationId xmlns:a16="http://schemas.microsoft.com/office/drawing/2014/main" id="{6EA6F962-C5E0-417F-A501-4C8775CCC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5867" t="1451" r="26196" b="5618"/>
            <a:stretch/>
          </p:blipFill>
          <p:spPr>
            <a:xfrm>
              <a:off x="176397" y="1845797"/>
              <a:ext cx="2226445" cy="24312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 descr="A picture containing person, table, woman, sitting&#10;&#10;Description automatically generated">
              <a:extLst>
                <a:ext uri="{FF2B5EF4-FFF2-40B4-BE49-F238E27FC236}">
                  <a16:creationId xmlns:a16="http://schemas.microsoft.com/office/drawing/2014/main" id="{3ED9566E-933D-48E3-8375-B0D021C6C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76694" y="1786904"/>
              <a:ext cx="2001216" cy="28335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 descr="A picture containing person, outdoor, road, young&#10;&#10;Description automatically generated">
              <a:extLst>
                <a:ext uri="{FF2B5EF4-FFF2-40B4-BE49-F238E27FC236}">
                  <a16:creationId xmlns:a16="http://schemas.microsoft.com/office/drawing/2014/main" id="{6D859509-55FF-4443-B1D4-A466DD2C7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77910" y="3880751"/>
              <a:ext cx="2756397" cy="22051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A picture containing sport, person, man, game&#10;&#10;Description automatically generated">
              <a:extLst>
                <a:ext uri="{FF2B5EF4-FFF2-40B4-BE49-F238E27FC236}">
                  <a16:creationId xmlns:a16="http://schemas.microsoft.com/office/drawing/2014/main" id="{E5AEE159-8A60-434E-A411-823B7A31C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7024" r="19180"/>
            <a:stretch/>
          </p:blipFill>
          <p:spPr>
            <a:xfrm>
              <a:off x="4350983" y="2000043"/>
              <a:ext cx="2319079" cy="17719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9019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58D561A-4257-438F-ACA3-DF0AD20FD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420151"/>
              </p:ext>
            </p:extLst>
          </p:nvPr>
        </p:nvGraphicFramePr>
        <p:xfrm>
          <a:off x="1793792" y="1060773"/>
          <a:ext cx="7207999" cy="492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382">
                  <a:extLst>
                    <a:ext uri="{9D8B030D-6E8A-4147-A177-3AD203B41FA5}">
                      <a16:colId xmlns:a16="http://schemas.microsoft.com/office/drawing/2014/main" val="308230007"/>
                    </a:ext>
                  </a:extLst>
                </a:gridCol>
                <a:gridCol w="899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606">
                  <a:extLst>
                    <a:ext uri="{9D8B030D-6E8A-4147-A177-3AD203B41FA5}">
                      <a16:colId xmlns:a16="http://schemas.microsoft.com/office/drawing/2014/main" val="1273467429"/>
                    </a:ext>
                  </a:extLst>
                </a:gridCol>
                <a:gridCol w="1194620">
                  <a:extLst>
                    <a:ext uri="{9D8B030D-6E8A-4147-A177-3AD203B41FA5}">
                      <a16:colId xmlns:a16="http://schemas.microsoft.com/office/drawing/2014/main" val="4127071184"/>
                    </a:ext>
                  </a:extLst>
                </a:gridCol>
                <a:gridCol w="1120877">
                  <a:extLst>
                    <a:ext uri="{9D8B030D-6E8A-4147-A177-3AD203B41FA5}">
                      <a16:colId xmlns:a16="http://schemas.microsoft.com/office/drawing/2014/main" val="2556196804"/>
                    </a:ext>
                  </a:extLst>
                </a:gridCol>
                <a:gridCol w="1494862">
                  <a:extLst>
                    <a:ext uri="{9D8B030D-6E8A-4147-A177-3AD203B41FA5}">
                      <a16:colId xmlns:a16="http://schemas.microsoft.com/office/drawing/2014/main" val="605768224"/>
                    </a:ext>
                  </a:extLst>
                </a:gridCol>
              </a:tblGrid>
              <a:tr h="34041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Evidence of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activity</a:t>
                      </a: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E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966971"/>
                  </a:ext>
                </a:extLst>
              </a:tr>
              <a:tr h="117597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E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do you feel?</a:t>
                      </a:r>
                    </a:p>
                    <a:p>
                      <a:pPr algn="ctr"/>
                      <a:endParaRPr lang="en-GB" sz="6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 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 your heart beating faster?</a:t>
                      </a:r>
                      <a:endParaRPr lang="en-GB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Are you breathing faster</a:t>
                      </a:r>
                      <a:r>
                        <a:rPr lang="en-GB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 you feel warmer</a:t>
                      </a:r>
                      <a:r>
                        <a:rPr lang="en-GB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Which muscles are you working</a:t>
                      </a:r>
                      <a:r>
                        <a:rPr lang="en-GB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354079"/>
                  </a:ext>
                </a:extLst>
              </a:tr>
              <a:tr h="30946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889229"/>
                  </a:ext>
                </a:extLst>
              </a:tr>
              <a:tr h="71145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Standing long jump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138221"/>
                  </a:ext>
                </a:extLst>
              </a:tr>
              <a:tr h="52609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Hula hooping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879371"/>
                  </a:ext>
                </a:extLst>
              </a:tr>
              <a:tr h="52609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Hit the 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025001"/>
                  </a:ext>
                </a:extLst>
              </a:tr>
              <a:tr h="30946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Hopping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227297"/>
                  </a:ext>
                </a:extLst>
              </a:tr>
              <a:tr h="5039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Bench step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515687"/>
                  </a:ext>
                </a:extLst>
              </a:tr>
              <a:tr h="52609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Animal races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905254"/>
                  </a:ext>
                </a:extLst>
              </a:tr>
            </a:tbl>
          </a:graphicData>
        </a:graphic>
      </p:graphicFrame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 smtClean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rgbClr val="F1613F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24BDF22-0807-4FF9-A3AC-615AC571DE0F}"/>
              </a:ext>
            </a:extLst>
          </p:cNvPr>
          <p:cNvSpPr/>
          <p:nvPr/>
        </p:nvSpPr>
        <p:spPr>
          <a:xfrm>
            <a:off x="154928" y="1302163"/>
            <a:ext cx="2182979" cy="1924719"/>
          </a:xfrm>
          <a:prstGeom prst="wedgeEllipseCallout">
            <a:avLst>
              <a:gd name="adj1" fmla="val 19617"/>
              <a:gd name="adj2" fmla="val 834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Let’s get active!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4" descr="callum_front">
            <a:extLst>
              <a:ext uri="{FF2B5EF4-FFF2-40B4-BE49-F238E27FC236}">
                <a16:creationId xmlns:a16="http://schemas.microsoft.com/office/drawing/2014/main" id="{7C7748E8-3283-4FDA-AE05-499548663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928" y="3695896"/>
            <a:ext cx="1638864" cy="2516359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A picture containing dark, room, red&#10;&#10;Description automatically generated">
            <a:extLst>
              <a:ext uri="{FF2B5EF4-FFF2-40B4-BE49-F238E27FC236}">
                <a16:creationId xmlns:a16="http://schemas.microsoft.com/office/drawing/2014/main" id="{FAAC159C-53A8-465B-BC1E-2532DA8CF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55774">
            <a:off x="4151682" y="2054897"/>
            <a:ext cx="837541" cy="557268"/>
          </a:xfrm>
          <a:prstGeom prst="rect">
            <a:avLst/>
          </a:prstGeom>
        </p:spPr>
      </p:pic>
      <p:pic>
        <p:nvPicPr>
          <p:cNvPr id="22" name="Picture 21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03371C0-97BF-426D-9DC3-2EABE4FAAA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829" y="2116128"/>
            <a:ext cx="478361" cy="471428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210DA5AF-B238-4ED9-B520-87AD05600E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368" y="2079918"/>
            <a:ext cx="489453" cy="471428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id="{5377CE76-3BE3-4652-973A-106801C2EE5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36103" y="2131895"/>
            <a:ext cx="458662" cy="4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24BDF22-0807-4FF9-A3AC-615AC571DE0F}"/>
              </a:ext>
            </a:extLst>
          </p:cNvPr>
          <p:cNvSpPr/>
          <p:nvPr/>
        </p:nvSpPr>
        <p:spPr>
          <a:xfrm>
            <a:off x="495511" y="1153411"/>
            <a:ext cx="3980796" cy="2392827"/>
          </a:xfrm>
          <a:prstGeom prst="wedgeEllipseCallout">
            <a:avLst>
              <a:gd name="adj1" fmla="val -16496"/>
              <a:gd name="adj2" fmla="val 911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As you exercise, the heart does the important job of pumping blood around your body.</a:t>
            </a:r>
          </a:p>
        </p:txBody>
      </p:sp>
      <p:pic>
        <p:nvPicPr>
          <p:cNvPr id="9" name="Picture 18" descr="ametti_front">
            <a:extLst>
              <a:ext uri="{FF2B5EF4-FFF2-40B4-BE49-F238E27FC236}">
                <a16:creationId xmlns:a16="http://schemas.microsoft.com/office/drawing/2014/main" id="{64D0C8DF-AFC9-4DE4-BAA8-F2C602ED599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lum bright="-2000"/>
          </a:blip>
          <a:srcRect/>
          <a:stretch>
            <a:fillRect/>
          </a:stretch>
        </p:blipFill>
        <p:spPr bwMode="auto">
          <a:xfrm>
            <a:off x="136927" y="4064287"/>
            <a:ext cx="1450018" cy="21755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picture containing dress, shirt&#10;&#10;Description automatically generated">
            <a:extLst>
              <a:ext uri="{FF2B5EF4-FFF2-40B4-BE49-F238E27FC236}">
                <a16:creationId xmlns:a16="http://schemas.microsoft.com/office/drawing/2014/main" id="{C894A335-ED56-4F1D-B1EC-224AD7CC1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474576"/>
            <a:ext cx="2203733" cy="440746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397BBE5-0FA5-4EC8-B0E3-BD4DF63004E3}"/>
              </a:ext>
            </a:extLst>
          </p:cNvPr>
          <p:cNvCxnSpPr>
            <a:cxnSpLocks/>
          </p:cNvCxnSpPr>
          <p:nvPr/>
        </p:nvCxnSpPr>
        <p:spPr>
          <a:xfrm flipH="1">
            <a:off x="5964767" y="1570311"/>
            <a:ext cx="1214967" cy="5376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CAA3AD-2003-427E-89C8-DF2C0CD5BAE0}"/>
              </a:ext>
            </a:extLst>
          </p:cNvPr>
          <p:cNvCxnSpPr>
            <a:cxnSpLocks/>
          </p:cNvCxnSpPr>
          <p:nvPr/>
        </p:nvCxnSpPr>
        <p:spPr>
          <a:xfrm flipH="1">
            <a:off x="6505355" y="3581400"/>
            <a:ext cx="1178700" cy="1447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2537443-D5F8-40FA-BEE3-6227F42547B7}"/>
              </a:ext>
            </a:extLst>
          </p:cNvPr>
          <p:cNvCxnSpPr>
            <a:cxnSpLocks/>
          </p:cNvCxnSpPr>
          <p:nvPr/>
        </p:nvCxnSpPr>
        <p:spPr>
          <a:xfrm flipH="1">
            <a:off x="6086006" y="2573529"/>
            <a:ext cx="1178700" cy="1447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21214E-9E21-4013-AD13-A93CC2D69868}"/>
              </a:ext>
            </a:extLst>
          </p:cNvPr>
          <p:cNvCxnSpPr>
            <a:cxnSpLocks/>
          </p:cNvCxnSpPr>
          <p:nvPr/>
        </p:nvCxnSpPr>
        <p:spPr>
          <a:xfrm flipV="1">
            <a:off x="3712962" y="3619291"/>
            <a:ext cx="1344257" cy="4138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911D0336-EC8C-468F-9DAD-CB7DB70449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0000" y1="29167" x2="50000" y2="29167"/>
                        <a14:foregroundMark x1="50417" y1="25833" x2="50417" y2="25833"/>
                        <a14:foregroundMark x1="67917" y1="36667" x2="67917" y2="36667"/>
                        <a14:foregroundMark x1="31875" y1="58333" x2="31875" y2="58333"/>
                        <a14:foregroundMark x1="31875" y1="58333" x2="36458" y2="66250"/>
                        <a14:foregroundMark x1="32292" y1="53542" x2="38750" y2="44583"/>
                        <a14:foregroundMark x1="38750" y1="44583" x2="34167" y2="42083"/>
                        <a14:foregroundMark x1="33958" y1="41667" x2="33958" y2="41667"/>
                        <a14:foregroundMark x1="33750" y1="45208" x2="33750" y2="452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5733" y="3477761"/>
            <a:ext cx="2684730" cy="2684730"/>
          </a:xfrm>
          <a:prstGeom prst="rect">
            <a:avLst/>
          </a:prstGeom>
        </p:spPr>
      </p:pic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8C76E72A-C7E2-4215-9035-C8459870B19E}"/>
              </a:ext>
            </a:extLst>
          </p:cNvPr>
          <p:cNvSpPr/>
          <p:nvPr/>
        </p:nvSpPr>
        <p:spPr>
          <a:xfrm>
            <a:off x="543283" y="1193517"/>
            <a:ext cx="4172183" cy="2392827"/>
          </a:xfrm>
          <a:prstGeom prst="wedgeEllipseCallout">
            <a:avLst>
              <a:gd name="adj1" fmla="val -21593"/>
              <a:gd name="adj2" fmla="val 938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Blood carries oxygen.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Every part of our body needs oxygen to work.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46D35F44-F725-47E6-901C-C1439BD3994D}"/>
              </a:ext>
            </a:extLst>
          </p:cNvPr>
          <p:cNvSpPr/>
          <p:nvPr/>
        </p:nvSpPr>
        <p:spPr>
          <a:xfrm>
            <a:off x="466894" y="1168056"/>
            <a:ext cx="4205719" cy="2483764"/>
          </a:xfrm>
          <a:prstGeom prst="wedgeEllipseCallout">
            <a:avLst>
              <a:gd name="adj1" fmla="val -20289"/>
              <a:gd name="adj2" fmla="val 8985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Feel for your heart or pulse points and silently count the beats as your teacher times 30 seconds.</a:t>
            </a:r>
          </a:p>
        </p:txBody>
      </p:sp>
    </p:spTree>
    <p:extLst>
      <p:ext uri="{BB962C8B-B14F-4D97-AF65-F5344CB8AC3E}">
        <p14:creationId xmlns:p14="http://schemas.microsoft.com/office/powerpoint/2010/main" val="406744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2" grpId="1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3">
            <a:extLst>
              <a:ext uri="{FF2B5EF4-FFF2-40B4-BE49-F238E27FC236}">
                <a16:creationId xmlns:a16="http://schemas.microsoft.com/office/drawing/2014/main" id="{158D561A-4257-438F-ACA3-DF0AD20FD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063980"/>
              </p:ext>
            </p:extLst>
          </p:nvPr>
        </p:nvGraphicFramePr>
        <p:xfrm>
          <a:off x="1793792" y="1060773"/>
          <a:ext cx="7207999" cy="492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382">
                  <a:extLst>
                    <a:ext uri="{9D8B030D-6E8A-4147-A177-3AD203B41FA5}">
                      <a16:colId xmlns:a16="http://schemas.microsoft.com/office/drawing/2014/main" val="308230007"/>
                    </a:ext>
                  </a:extLst>
                </a:gridCol>
                <a:gridCol w="899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606">
                  <a:extLst>
                    <a:ext uri="{9D8B030D-6E8A-4147-A177-3AD203B41FA5}">
                      <a16:colId xmlns:a16="http://schemas.microsoft.com/office/drawing/2014/main" val="1273467429"/>
                    </a:ext>
                  </a:extLst>
                </a:gridCol>
                <a:gridCol w="1194620">
                  <a:extLst>
                    <a:ext uri="{9D8B030D-6E8A-4147-A177-3AD203B41FA5}">
                      <a16:colId xmlns:a16="http://schemas.microsoft.com/office/drawing/2014/main" val="4127071184"/>
                    </a:ext>
                  </a:extLst>
                </a:gridCol>
                <a:gridCol w="1120877">
                  <a:extLst>
                    <a:ext uri="{9D8B030D-6E8A-4147-A177-3AD203B41FA5}">
                      <a16:colId xmlns:a16="http://schemas.microsoft.com/office/drawing/2014/main" val="2556196804"/>
                    </a:ext>
                  </a:extLst>
                </a:gridCol>
                <a:gridCol w="1494862">
                  <a:extLst>
                    <a:ext uri="{9D8B030D-6E8A-4147-A177-3AD203B41FA5}">
                      <a16:colId xmlns:a16="http://schemas.microsoft.com/office/drawing/2014/main" val="605768224"/>
                    </a:ext>
                  </a:extLst>
                </a:gridCol>
              </a:tblGrid>
              <a:tr h="34041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Evidence of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activity</a:t>
                      </a:r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E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966971"/>
                  </a:ext>
                </a:extLst>
              </a:tr>
              <a:tr h="117597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E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do you feel?</a:t>
                      </a:r>
                    </a:p>
                    <a:p>
                      <a:pPr algn="ctr"/>
                      <a:endParaRPr lang="en-GB" sz="6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 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 your heart beating faster?</a:t>
                      </a:r>
                      <a:endParaRPr lang="en-GB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Are you breathing faster</a:t>
                      </a:r>
                      <a:r>
                        <a:rPr lang="en-GB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 you feel warmer</a:t>
                      </a:r>
                      <a:r>
                        <a:rPr lang="en-GB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Which muscles are you working</a:t>
                      </a:r>
                      <a:r>
                        <a:rPr lang="en-GB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354079"/>
                  </a:ext>
                </a:extLst>
              </a:tr>
              <a:tr h="30946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889229"/>
                  </a:ext>
                </a:extLst>
              </a:tr>
              <a:tr h="71145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Standing long jump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138221"/>
                  </a:ext>
                </a:extLst>
              </a:tr>
              <a:tr h="52609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Hula hooping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879371"/>
                  </a:ext>
                </a:extLst>
              </a:tr>
              <a:tr h="52609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Hit the 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025001"/>
                  </a:ext>
                </a:extLst>
              </a:tr>
              <a:tr h="30946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Hopping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227297"/>
                  </a:ext>
                </a:extLst>
              </a:tr>
              <a:tr h="5039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Bench step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515687"/>
                  </a:ext>
                </a:extLst>
              </a:tr>
              <a:tr h="52609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Animal races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905254"/>
                  </a:ext>
                </a:extLst>
              </a:tr>
            </a:tbl>
          </a:graphicData>
        </a:graphic>
      </p:graphicFrame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 smtClean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rgbClr val="F1613F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24BDF22-0807-4FF9-A3AC-615AC571DE0F}"/>
              </a:ext>
            </a:extLst>
          </p:cNvPr>
          <p:cNvSpPr/>
          <p:nvPr/>
        </p:nvSpPr>
        <p:spPr>
          <a:xfrm>
            <a:off x="275445" y="1181819"/>
            <a:ext cx="2800921" cy="1924719"/>
          </a:xfrm>
          <a:prstGeom prst="wedgeEllipseCallout">
            <a:avLst>
              <a:gd name="adj1" fmla="val 2051"/>
              <a:gd name="adj2" fmla="val 957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activity do you think was best for </a:t>
            </a:r>
            <a:r>
              <a:rPr lang="en-GB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increasing your heart rate?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4" descr="callum_front">
            <a:extLst>
              <a:ext uri="{FF2B5EF4-FFF2-40B4-BE49-F238E27FC236}">
                <a16:creationId xmlns:a16="http://schemas.microsoft.com/office/drawing/2014/main" id="{7C7748E8-3283-4FDA-AE05-499548663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928" y="3623031"/>
            <a:ext cx="1638864" cy="2516359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A picture containing dark, room, red&#10;&#10;Description automatically generated">
            <a:extLst>
              <a:ext uri="{FF2B5EF4-FFF2-40B4-BE49-F238E27FC236}">
                <a16:creationId xmlns:a16="http://schemas.microsoft.com/office/drawing/2014/main" id="{FAAC159C-53A8-465B-BC1E-2532DA8CF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55774">
            <a:off x="4205359" y="2100320"/>
            <a:ext cx="837541" cy="557268"/>
          </a:xfrm>
          <a:prstGeom prst="rect">
            <a:avLst/>
          </a:prstGeom>
        </p:spPr>
      </p:pic>
      <p:pic>
        <p:nvPicPr>
          <p:cNvPr id="22" name="Picture 21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03371C0-97BF-426D-9DC3-2EABE4FAAA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7645" y="2140435"/>
            <a:ext cx="478361" cy="471428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210DA5AF-B238-4ED9-B520-87AD05600E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2411" y="2126035"/>
            <a:ext cx="489453" cy="471428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id="{5377CE76-3BE3-4652-973A-106801C2EE5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3581" y="2140435"/>
            <a:ext cx="458662" cy="403272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CF2A63D8-A1B0-4600-948C-5424F7A3B204}"/>
              </a:ext>
            </a:extLst>
          </p:cNvPr>
          <p:cNvSpPr/>
          <p:nvPr/>
        </p:nvSpPr>
        <p:spPr>
          <a:xfrm>
            <a:off x="275445" y="1181818"/>
            <a:ext cx="2800921" cy="1924719"/>
          </a:xfrm>
          <a:prstGeom prst="wedgeEllipseCallout">
            <a:avLst>
              <a:gd name="adj1" fmla="val 2051"/>
              <a:gd name="adj2" fmla="val 957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activity do you think was best for improving your speed?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A59CFF90-B286-412A-91E5-D30647B1F915}"/>
              </a:ext>
            </a:extLst>
          </p:cNvPr>
          <p:cNvSpPr/>
          <p:nvPr/>
        </p:nvSpPr>
        <p:spPr>
          <a:xfrm>
            <a:off x="275445" y="1163675"/>
            <a:ext cx="2800921" cy="1924719"/>
          </a:xfrm>
          <a:prstGeom prst="wedgeEllipseCallout">
            <a:avLst>
              <a:gd name="adj1" fmla="val 2051"/>
              <a:gd name="adj2" fmla="val 957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activity do you think was best for strengthening your muscles?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F0FEA247-5930-40AF-82FA-6AA54C108179}"/>
              </a:ext>
            </a:extLst>
          </p:cNvPr>
          <p:cNvSpPr/>
          <p:nvPr/>
        </p:nvSpPr>
        <p:spPr>
          <a:xfrm>
            <a:off x="154928" y="1060773"/>
            <a:ext cx="3107266" cy="2212843"/>
          </a:xfrm>
          <a:prstGeom prst="wedgeEllipseCallout">
            <a:avLst>
              <a:gd name="adj1" fmla="val 2889"/>
              <a:gd name="adj2" fmla="val 77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activity do you think was best for learning to control your body?</a:t>
            </a:r>
          </a:p>
        </p:txBody>
      </p:sp>
      <p:sp>
        <p:nvSpPr>
          <p:cNvPr id="20" name="Speech Bubble: Oval 1">
            <a:extLst>
              <a:ext uri="{FF2B5EF4-FFF2-40B4-BE49-F238E27FC236}">
                <a16:creationId xmlns:a16="http://schemas.microsoft.com/office/drawing/2014/main" id="{324BDF22-0807-4FF9-A3AC-615AC571DE0F}"/>
              </a:ext>
            </a:extLst>
          </p:cNvPr>
          <p:cNvSpPr/>
          <p:nvPr/>
        </p:nvSpPr>
        <p:spPr>
          <a:xfrm>
            <a:off x="308100" y="1212571"/>
            <a:ext cx="2800921" cy="1924719"/>
          </a:xfrm>
          <a:prstGeom prst="wedgeEllipseCallout">
            <a:avLst>
              <a:gd name="adj1" fmla="val 2051"/>
              <a:gd name="adj2" fmla="val 957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How did doing these activities makes you feel?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3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697" y="2162287"/>
            <a:ext cx="828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CD3610-984C-4141-ADF2-816C945B54E8}"/>
              </a:ext>
            </a:extLst>
          </p:cNvPr>
          <p:cNvGrpSpPr/>
          <p:nvPr/>
        </p:nvGrpSpPr>
        <p:grpSpPr>
          <a:xfrm>
            <a:off x="153303" y="1784436"/>
            <a:ext cx="8837393" cy="4389071"/>
            <a:chOff x="153303" y="1784436"/>
            <a:chExt cx="8837393" cy="4389071"/>
          </a:xfrm>
        </p:grpSpPr>
        <p:pic>
          <p:nvPicPr>
            <p:cNvPr id="3" name="Picture 2" descr="A person swimming in the water&#10;&#10;Description automatically generated">
              <a:extLst>
                <a:ext uri="{FF2B5EF4-FFF2-40B4-BE49-F238E27FC236}">
                  <a16:creationId xmlns:a16="http://schemas.microsoft.com/office/drawing/2014/main" id="{6F993CE1-4557-465F-B87D-CA38353C9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600" b="14013"/>
            <a:stretch/>
          </p:blipFill>
          <p:spPr>
            <a:xfrm>
              <a:off x="2078542" y="4494612"/>
              <a:ext cx="2433947" cy="16360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A hockey player with a football ball on a field&#10;&#10;Description automatically generated">
              <a:extLst>
                <a:ext uri="{FF2B5EF4-FFF2-40B4-BE49-F238E27FC236}">
                  <a16:creationId xmlns:a16="http://schemas.microsoft.com/office/drawing/2014/main" id="{092FE9AA-36E1-4759-82C7-4ECE8D141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5678" r="7272"/>
            <a:stretch/>
          </p:blipFill>
          <p:spPr>
            <a:xfrm>
              <a:off x="6562652" y="1784436"/>
              <a:ext cx="2428044" cy="21037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A group of people wearing costumes&#10;&#10;Description automatically generated">
              <a:extLst>
                <a:ext uri="{FF2B5EF4-FFF2-40B4-BE49-F238E27FC236}">
                  <a16:creationId xmlns:a16="http://schemas.microsoft.com/office/drawing/2014/main" id="{86ECE9AD-860D-462B-80C2-74FE3078B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3303" y="4175272"/>
              <a:ext cx="2039865" cy="19982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 descr="A person riding on the back of a park&#10;&#10;Description automatically generated">
              <a:extLst>
                <a:ext uri="{FF2B5EF4-FFF2-40B4-BE49-F238E27FC236}">
                  <a16:creationId xmlns:a16="http://schemas.microsoft.com/office/drawing/2014/main" id="{9C7736C4-4938-4A6E-B809-8191382F0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5004"/>
            <a:stretch/>
          </p:blipFill>
          <p:spPr>
            <a:xfrm>
              <a:off x="7134307" y="3925669"/>
              <a:ext cx="1848088" cy="2072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 descr="A person doing a trick in front of a house&#10;&#10;Description automatically generated">
              <a:extLst>
                <a:ext uri="{FF2B5EF4-FFF2-40B4-BE49-F238E27FC236}">
                  <a16:creationId xmlns:a16="http://schemas.microsoft.com/office/drawing/2014/main" id="{6EA6F962-C5E0-417F-A501-4C8775CCC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5867" t="1451" r="26196" b="5618"/>
            <a:stretch/>
          </p:blipFill>
          <p:spPr>
            <a:xfrm>
              <a:off x="176397" y="1845797"/>
              <a:ext cx="2226445" cy="24312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 descr="A picture containing person, table, woman, sitting&#10;&#10;Description automatically generated">
              <a:extLst>
                <a:ext uri="{FF2B5EF4-FFF2-40B4-BE49-F238E27FC236}">
                  <a16:creationId xmlns:a16="http://schemas.microsoft.com/office/drawing/2014/main" id="{3ED9566E-933D-48E3-8375-B0D021C6C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76694" y="1786904"/>
              <a:ext cx="2001216" cy="28335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 descr="A picture containing person, outdoor, road, young&#10;&#10;Description automatically generated">
              <a:extLst>
                <a:ext uri="{FF2B5EF4-FFF2-40B4-BE49-F238E27FC236}">
                  <a16:creationId xmlns:a16="http://schemas.microsoft.com/office/drawing/2014/main" id="{6D859509-55FF-4443-B1D4-A466DD2C7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77910" y="3880751"/>
              <a:ext cx="2756397" cy="22051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A picture containing sport, person, man, game&#10;&#10;Description automatically generated">
              <a:extLst>
                <a:ext uri="{FF2B5EF4-FFF2-40B4-BE49-F238E27FC236}">
                  <a16:creationId xmlns:a16="http://schemas.microsoft.com/office/drawing/2014/main" id="{E5AEE159-8A60-434E-A411-823B7A31C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7024" r="19180"/>
            <a:stretch/>
          </p:blipFill>
          <p:spPr>
            <a:xfrm>
              <a:off x="4350983" y="2000043"/>
              <a:ext cx="2319079" cy="17719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D090FFC-5C36-42CD-A4C9-01BFFF4E0500}"/>
              </a:ext>
            </a:extLst>
          </p:cNvPr>
          <p:cNvSpPr txBox="1"/>
          <p:nvPr/>
        </p:nvSpPr>
        <p:spPr>
          <a:xfrm>
            <a:off x="511698" y="1194484"/>
            <a:ext cx="823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Q. Why </a:t>
            </a:r>
            <a:r>
              <a:rPr lang="en-GB" sz="3200" b="1" dirty="0" smtClean="0">
                <a:latin typeface="Century Gothic" panose="020B0502020202020204" pitchFamily="34" charset="0"/>
              </a:rPr>
              <a:t>does it feel good to be active?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65393"/>
      </a:dk2>
      <a:lt2>
        <a:srgbClr val="E7E6E6"/>
      </a:lt2>
      <a:accent1>
        <a:srgbClr val="FFF14F"/>
      </a:accent1>
      <a:accent2>
        <a:srgbClr val="F1613F"/>
      </a:accent2>
      <a:accent3>
        <a:srgbClr val="E34597"/>
      </a:accent3>
      <a:accent4>
        <a:srgbClr val="67C3BB"/>
      </a:accent4>
      <a:accent5>
        <a:srgbClr val="5BFFFF"/>
      </a:accent5>
      <a:accent6>
        <a:srgbClr val="70FF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5522</TotalTime>
  <Words>559</Words>
  <Application>Microsoft Office PowerPoint</Application>
  <PresentationFormat>On-screen Show (4:3)</PresentationFormat>
  <Paragraphs>138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gibas</dc:creator>
  <cp:lastModifiedBy>Nichola Gell</cp:lastModifiedBy>
  <cp:revision>831</cp:revision>
  <cp:lastPrinted>2018-05-08T18:30:18Z</cp:lastPrinted>
  <dcterms:created xsi:type="dcterms:W3CDTF">2018-05-08T12:54:30Z</dcterms:created>
  <dcterms:modified xsi:type="dcterms:W3CDTF">2020-09-21T08:32:13Z</dcterms:modified>
</cp:coreProperties>
</file>