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257" r:id="rId2"/>
    <p:sldId id="274" r:id="rId3"/>
    <p:sldId id="259" r:id="rId4"/>
    <p:sldId id="262" r:id="rId5"/>
    <p:sldId id="264" r:id="rId6"/>
    <p:sldId id="260" r:id="rId7"/>
    <p:sldId id="265" r:id="rId8"/>
    <p:sldId id="261" r:id="rId9"/>
    <p:sldId id="270" r:id="rId10"/>
    <p:sldId id="271" r:id="rId11"/>
    <p:sldId id="272" r:id="rId12"/>
    <p:sldId id="273" r:id="rId13"/>
    <p:sldId id="266"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3A"/>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09"/>
    <p:restoredTop sz="94699"/>
  </p:normalViewPr>
  <p:slideViewPr>
    <p:cSldViewPr snapToGrid="0">
      <p:cViewPr varScale="1">
        <p:scale>
          <a:sx n="163" d="100"/>
          <a:sy n="163" d="100"/>
        </p:scale>
        <p:origin x="162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B9F314-374A-4927-9C28-58801DA24D45}" type="datetimeFigureOut">
              <a:rPr lang="en-GB" smtClean="0"/>
              <a:t>06/10/2026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50A56D-0AD7-47E4-8454-DDB7D8F34BD5}" type="slidenum">
              <a:rPr lang="en-GB" smtClean="0"/>
              <a:t>‹#›</a:t>
            </a:fld>
            <a:endParaRPr lang="en-GB"/>
          </a:p>
        </p:txBody>
      </p:sp>
    </p:spTree>
    <p:extLst>
      <p:ext uri="{BB962C8B-B14F-4D97-AF65-F5344CB8AC3E}">
        <p14:creationId xmlns:p14="http://schemas.microsoft.com/office/powerpoint/2010/main" val="2582678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rtl="0" eaLnBrk="1" fontAlgn="t" latinLnBrk="0" hangingPunct="1">
              <a:spcBef>
                <a:spcPts val="0"/>
              </a:spcBef>
              <a:spcAft>
                <a:spcPts val="0"/>
              </a:spcAft>
            </a:pPr>
            <a:r>
              <a:rPr lang="en-GB" sz="1200" b="0" i="0" u="none" strike="noStrike" kern="1200" dirty="0">
                <a:solidFill>
                  <a:srgbClr val="FFFFFF"/>
                </a:solidFill>
                <a:effectLst/>
                <a:latin typeface="Segoe UI" panose="020B0502040204020203" pitchFamily="34" charset="0"/>
              </a:rPr>
              <a:t>As a result of high-quality professional development and targeted support, staff demonstrate increased confidence, knowledge and competence in planning, teaching and assessing PE. Lessons are consistently well-structured, engaging and inclusive, ensuring that all pupils access a broad and balanced PE curriculum.</a:t>
            </a:r>
            <a:endParaRPr lang="en-GB" sz="12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GB" sz="1200" b="0" i="0" u="none" strike="noStrike" kern="1200" dirty="0">
                <a:solidFill>
                  <a:srgbClr val="FFFFFF"/>
                </a:solidFill>
                <a:effectLst/>
                <a:latin typeface="Segoe UI" panose="020B0502040204020203" pitchFamily="34" charset="0"/>
              </a:rPr>
              <a:t>Pupils develop greater physical competence, knowledge of healthy lifestyles and enjoyment of physical activity. They show improved skill progression across a range of sports and physical disciplines, increased participation in PE lessons and extracurricular activities, and positive attitudes towards physical activity.</a:t>
            </a:r>
            <a:endParaRPr lang="en-GB" sz="12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GB" sz="1200" b="0" i="0" u="none" strike="noStrike" kern="1200" dirty="0">
                <a:solidFill>
                  <a:srgbClr val="FFFFFF"/>
                </a:solidFill>
                <a:effectLst/>
                <a:latin typeface="Segoe UI" panose="020B0502040204020203" pitchFamily="34" charset="0"/>
              </a:rPr>
              <a:t>Monitoring, assessment data, pupil voice and staff feedback demonstrate improved teaching quality and enhanced pupil outcomes. Ultimately, all pupils leave the school with the skills, confidence and motivation to lead active, healthy lifestyles and participate successfully in sport and physical activity both now and in the future.</a:t>
            </a:r>
            <a:endParaRPr lang="en-GB" sz="1200" b="0" i="0" u="none" strike="noStrike" dirty="0">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1B50A56D-0AD7-47E4-8454-DDB7D8F34BD5}" type="slidenum">
              <a:rPr lang="en-GB" smtClean="0"/>
              <a:t>9</a:t>
            </a:fld>
            <a:endParaRPr lang="en-GB"/>
          </a:p>
        </p:txBody>
      </p:sp>
    </p:spTree>
    <p:extLst>
      <p:ext uri="{BB962C8B-B14F-4D97-AF65-F5344CB8AC3E}">
        <p14:creationId xmlns:p14="http://schemas.microsoft.com/office/powerpoint/2010/main" val="1843486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10/6/2026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10/6/2026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10/6/2026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10/6/2026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44093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You do not need to complete every box. Just record the information that is key to your school's priorities and areas of focus.</a:t>
            </a:r>
          </a:p>
          <a:p>
            <a:pPr>
              <a:lnSpc>
                <a:spcPct val="124000"/>
              </a:lnSpc>
            </a:pPr>
            <a:r>
              <a:rPr lang="en-US" sz="850" b="1" i="1" dirty="0">
                <a:latin typeface="Calibri" panose="020F0502020204030204" pitchFamily="34" charset="0"/>
                <a:cs typeface="Calibri" panose="020F0502020204030204" pitchFamily="34" charset="0"/>
              </a:rPr>
              <a:t>Remember</a:t>
            </a:r>
            <a:r>
              <a:rPr lang="en-US" sz="850" i="1" dirty="0">
                <a:latin typeface="Calibri" panose="020F0502020204030204" pitchFamily="34" charset="0"/>
                <a:cs typeface="Calibri" panose="020F0502020204030204" pitchFamily="34" charset="0"/>
              </a:rPr>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700255689"/>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tx1"/>
                          </a:solidFill>
                          <a:latin typeface="Calibri" panose="020F0502020204030204" pitchFamily="34" charset="0"/>
                          <a:cs typeface="Calibri" panose="020F0502020204030204" pitchFamily="34" charset="0"/>
                        </a:rPr>
                        <a:t>53% of pupils in year 6 can swim 25 </a:t>
                      </a:r>
                      <a:r>
                        <a:rPr lang="en-US" sz="700" b="1" dirty="0" err="1">
                          <a:solidFill>
                            <a:schemeClr val="tx1"/>
                          </a:solidFill>
                          <a:latin typeface="Calibri" panose="020F0502020204030204" pitchFamily="34" charset="0"/>
                          <a:cs typeface="Calibri" panose="020F0502020204030204" pitchFamily="34" charset="0"/>
                        </a:rPr>
                        <a:t>metres</a:t>
                      </a:r>
                      <a:r>
                        <a:rPr lang="en-US" sz="700" b="1" dirty="0">
                          <a:solidFill>
                            <a:schemeClr val="tx1"/>
                          </a:solidFill>
                          <a:latin typeface="Calibri" panose="020F0502020204030204" pitchFamily="34" charset="0"/>
                          <a:cs typeface="Calibri" panose="020F0502020204030204" pitchFamily="34" charset="0"/>
                        </a:rPr>
                        <a:t>. </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We want this data to be 100%.</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tx1"/>
                          </a:solidFill>
                          <a:latin typeface="Calibri" panose="020F0502020204030204" pitchFamily="34" charset="0"/>
                          <a:cs typeface="Calibri" panose="020F0502020204030204" pitchFamily="34" charset="0"/>
                        </a:rPr>
                        <a:t>57% of pupils in year 6 can use a range of strokes effectively. </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We want this data to be 100%.</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dirty="0">
                          <a:solidFill>
                            <a:schemeClr val="tx1"/>
                          </a:solidFill>
                          <a:latin typeface="Calibri" panose="020F0502020204030204" pitchFamily="34" charset="0"/>
                          <a:cs typeface="Calibri" panose="020F0502020204030204" pitchFamily="34" charset="0"/>
                        </a:rPr>
                        <a:t>67% of pupils in year 6 can perform safe self rescues. </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We want this data to be 100%.</a:t>
                      </a:r>
                    </a:p>
                    <a:p>
                      <a:endParaRPr lang="en-US" sz="700" dirty="0">
                        <a:solidFill>
                          <a:schemeClr val="tx1"/>
                        </a:solidFill>
                        <a:latin typeface="Calibri" panose="020F0502020204030204" pitchFamily="34" charset="0"/>
                        <a:cs typeface="Calibri" panose="020F0502020204030204" pitchFamily="34" charset="0"/>
                      </a:endParaRPr>
                    </a:p>
                    <a:p>
                      <a:r>
                        <a:rPr lang="en-US" sz="700" dirty="0">
                          <a:solidFill>
                            <a:schemeClr val="tx1"/>
                          </a:solidFill>
                          <a:latin typeface="Calibri" panose="020F0502020204030204" pitchFamily="34" charset="0"/>
                          <a:cs typeface="Calibri" panose="020F0502020204030204" pitchFamily="34" charset="0"/>
                        </a:rPr>
                        <a:t>Evidenced on Complete PE Swimming assessment tracker based on information and data collected poolside with swimming teacher.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492239914"/>
              </p:ext>
            </p:extLst>
          </p:nvPr>
        </p:nvGraphicFramePr>
        <p:xfrm>
          <a:off x="241825" y="283020"/>
          <a:ext cx="5530128" cy="3581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A robust CPD program resulted in staff confidence date rising from 65% to 80% of staff feel confident in teaching all areas of the curriculum.</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Additional impact because of our CPD program saw the quality of Physical Education with 80% of all lessons being delivered were high quality.</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Pupil voice data rose even further from 70% of pupils feeling that PE is always fun, to 80%.</a:t>
                      </a:r>
                    </a:p>
                    <a:p>
                      <a:pPr marL="0" indent="0">
                        <a:buFontTx/>
                        <a:buNone/>
                      </a:pPr>
                      <a:endParaRPr lang="en-US" sz="650" dirty="0">
                        <a:solidFill>
                          <a:schemeClr val="accent4">
                            <a:lumMod val="75000"/>
                          </a:schemeClr>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As a result of a clear focus on teacher CPD and a new curriculum implemented, pupil attainment data showing  93% of pupils in F2 achieved expected levels in Gross Motor.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It’s great that 80% of staff now feel confident to enjoy delivering high quality Physical Education but we need this to apply to all staff.</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See staff confidence and lesson observation date in first column. Staff PDPs indicate the gaps that remain in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solidFill>
                            <a:schemeClr val="tx1"/>
                          </a:solidFill>
                          <a:effectLst/>
                          <a:latin typeface="Calibri" panose="020F0502020204030204" pitchFamily="34" charset="0"/>
                          <a:cs typeface="Calibri" panose="020F0502020204030204" pitchFamily="34" charset="0"/>
                        </a:rPr>
                        <a:t>2. </a:t>
                      </a:r>
                      <a:r>
                        <a:rPr lang="en-US" sz="700" dirty="0">
                          <a:solidFill>
                            <a:schemeClr val="tx1"/>
                          </a:solidFill>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p>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Additional opportunities for all pupils to engage in physical activity at lunchtime and by monitoring how active pupils are outside of schools, we now know that 70% of pupils achieve an average of 60 minutes a day.</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90% of pupils have been celebrated in our assemblies.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buFontTx/>
                        <a:buNone/>
                      </a:pPr>
                      <a:r>
                        <a:rPr lang="en-US" sz="650" dirty="0">
                          <a:solidFill>
                            <a:schemeClr val="tx1"/>
                          </a:solidFill>
                          <a:latin typeface="Calibri" panose="020F0502020204030204" pitchFamily="34" charset="0"/>
                          <a:cs typeface="Calibri" panose="020F0502020204030204" pitchFamily="34" charset="0"/>
                        </a:rPr>
                        <a:t>Not all pupils are active for 60 minutes a day.</a:t>
                      </a:r>
                    </a:p>
                    <a:p>
                      <a:pPr marL="0" indent="0">
                        <a:buFontTx/>
                        <a:buNone/>
                      </a:pPr>
                      <a:endParaRPr lang="en-US" sz="650" dirty="0">
                        <a:solidFill>
                          <a:schemeClr val="tx1"/>
                        </a:solidFill>
                        <a:latin typeface="Calibri" panose="020F0502020204030204" pitchFamily="34" charset="0"/>
                        <a:cs typeface="Calibri" panose="020F0502020204030204" pitchFamily="34" charset="0"/>
                      </a:endParaRPr>
                    </a:p>
                    <a:p>
                      <a:pPr marL="0" indent="0">
                        <a:buFontTx/>
                        <a:buNone/>
                      </a:pPr>
                      <a:r>
                        <a:rPr lang="en-US" sz="650" dirty="0">
                          <a:solidFill>
                            <a:schemeClr val="tx1"/>
                          </a:solidFill>
                          <a:latin typeface="Calibri" panose="020F0502020204030204" pitchFamily="34" charset="0"/>
                          <a:cs typeface="Calibri" panose="020F0502020204030204" pitchFamily="34" charset="0"/>
                        </a:rPr>
                        <a:t>There are still 30% of our pupils that are not active for 60 minutes a day.</a:t>
                      </a:r>
                    </a:p>
                    <a:p>
                      <a:pPr marL="0" indent="0">
                        <a:buFontTx/>
                        <a:buNone/>
                      </a:pPr>
                      <a:endParaRPr lang="en-US" sz="650" dirty="0">
                        <a:solidFill>
                          <a:schemeClr val="accent4">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7450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850570771"/>
              </p:ext>
            </p:extLst>
          </p:nvPr>
        </p:nvGraphicFramePr>
        <p:xfrm>
          <a:off x="241825" y="283020"/>
          <a:ext cx="5530128" cy="37795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By celebrating all things PE, PA and SS, we are encouraging more pupils to enjoy movement and physical activity.</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100% of pupils will be developed in their physical, cognitive, social and emotional learning, therefore improving attainment data in PE and across the school.</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Pupils are inspired to be more active, therefore supporting the target for all pupils to be active on average 60 minutes a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Not all pupils are active for 60 minutes a day.</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There are still 30% of our pupils that are not active for 60 minutes a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Continuing to offer a wider range of activities both within and outside the curriculum in order to get more pupils involved:  </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Extra-curricular – Dodgeball, Dance, Tennis</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Focus particularly on those pupils who do not take up additional PE and Sport opportunities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Not all pupils are active for 60 minutes a day</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There are still 30% of our pupils that are not active for 60 minutes a day</a:t>
                      </a:r>
                    </a:p>
                    <a:p>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20% of KS1 and 40% of KS2 have taken part in an Inter competition.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600" dirty="0">
                          <a:solidFill>
                            <a:schemeClr val="tx1"/>
                          </a:solidFill>
                          <a:latin typeface="Calibri" panose="020F0502020204030204" pitchFamily="34" charset="0"/>
                          <a:cs typeface="Calibri" panose="020F0502020204030204" pitchFamily="34" charset="0"/>
                        </a:rPr>
                        <a:t>Continue to develop our competition provision.</a:t>
                      </a:r>
                    </a:p>
                    <a:p>
                      <a:endParaRPr lang="en-US" sz="600" dirty="0">
                        <a:solidFill>
                          <a:schemeClr val="tx1"/>
                        </a:solidFill>
                        <a:latin typeface="Calibri" panose="020F0502020204030204" pitchFamily="34" charset="0"/>
                        <a:cs typeface="Calibri" panose="020F0502020204030204" pitchFamily="34" charset="0"/>
                      </a:endParaRPr>
                    </a:p>
                    <a:p>
                      <a:r>
                        <a:rPr lang="en-US" sz="600" dirty="0">
                          <a:solidFill>
                            <a:schemeClr val="tx1"/>
                          </a:solidFill>
                          <a:latin typeface="Calibri" panose="020F0502020204030204" pitchFamily="34" charset="0"/>
                          <a:cs typeface="Calibri" panose="020F0502020204030204" pitchFamily="34" charset="0"/>
                        </a:rPr>
                        <a:t>Only 20% of KS1 took part in inter (level 2) competitions. We have been focusing on this, but we need a bigger drive to ensure all pupils have this opportunity.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912114833"/>
              </p:ext>
            </p:extLst>
          </p:nvPr>
        </p:nvGraphicFramePr>
        <p:xfrm>
          <a:off x="315269" y="2352676"/>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tx1"/>
                          </a:solidFill>
                          <a:latin typeface="Calibri" panose="020F0502020204030204" pitchFamily="34" charset="0"/>
                          <a:cs typeface="Calibri" panose="020F0502020204030204" pitchFamily="34" charset="0"/>
                        </a:rPr>
                        <a:t>At the end of year 6, 80% of pupils could swim 25m.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solidFill>
                            <a:schemeClr val="tx1"/>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tx1"/>
                          </a:solidFill>
                          <a:latin typeface="Calibri" panose="020F0502020204030204" pitchFamily="34" charset="0"/>
                          <a:cs typeface="Calibri" panose="020F0502020204030204" pitchFamily="34" charset="0"/>
                        </a:rPr>
                        <a:t>At the end of year 6, 80% of pupils could use a range of strokes effectively.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p>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0" dirty="0">
                          <a:solidFill>
                            <a:schemeClr val="tx1"/>
                          </a:solidFill>
                          <a:latin typeface="Calibri" panose="020F0502020204030204" pitchFamily="34" charset="0"/>
                          <a:cs typeface="Calibri" panose="020F0502020204030204" pitchFamily="34" charset="0"/>
                        </a:rPr>
                        <a:t>At the end of year 6, 60% of pupils could perform a safe self rescues.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Top up swimming necessary following a baseline assessment of year 6 to check if the data is still accurate in year 6.</a:t>
                      </a:r>
                    </a:p>
                    <a:p>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293490531"/>
              </p:ext>
            </p:extLst>
          </p:nvPr>
        </p:nvGraphicFramePr>
        <p:xfrm>
          <a:off x="241825" y="283020"/>
          <a:ext cx="5530128" cy="2451287"/>
        </p:xfrm>
        <a:graphic>
          <a:graphicData uri="http://schemas.openxmlformats.org/drawingml/2006/table">
            <a:tbl>
              <a:tblPr firstRow="1" bandRow="1">
                <a:tableStyleId>{5C22544A-7EE6-4342-B048-85BDC9FD1C3A}</a:tableStyleId>
              </a:tblPr>
              <a:tblGrid>
                <a:gridCol w="1290205">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develop teacher training and subject knowledge for PE teaching and learning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confidence surveys, pupils attainment data, lesson observation reviews, pupil voice.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effectLst/>
                          <a:latin typeface="Calibri" panose="020F0502020204030204" pitchFamily="34" charset="0"/>
                          <a:cs typeface="Calibri" panose="020F0502020204030204" pitchFamily="34" charset="0"/>
                        </a:rPr>
                        <a:t>To improve the provision of sports and activity based school clubs.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that all pupils will be active inside and outside of the school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200" dirty="0">
                        <a:solidFill>
                          <a:srgbClr val="7030A0"/>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Increasing engagement of all pupils in regular physical activity and sporting activities through a broader range of sports and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Registers and trackers,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5195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 ensure PE lessons can be taught successfully with appropriate equipment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ensure teachers and children have high quality equipment for lessons, to support skills development and optimum engagement and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Offer a broader and more equal experience of a range of sports to all pupils, with no exception.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2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Pupil voice, staff voice, subject lead monitoring, including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To attend a wider range of inter and intra school competitions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allow children the opportunity to take part in competitive sports, to increase enjoyment and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Increased participation in competitive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Trackers and registers of attendance, pupil voice, successes shared at assemblies and on newsletters</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3"/>
          <a:stretch>
            <a:fillRect/>
          </a:stretch>
        </p:blipFill>
        <p:spPr>
          <a:xfrm>
            <a:off x="-23236"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400110"/>
          </a:xfrm>
          <a:prstGeom prst="rect">
            <a:avLst/>
          </a:prstGeom>
          <a:noFill/>
        </p:spPr>
        <p:txBody>
          <a:bodyPr wrap="square" rtlCol="0">
            <a:spAutoFit/>
          </a:bodyPr>
          <a:lstStyle/>
          <a:p>
            <a:r>
              <a:rPr lang="en-GB" sz="1000" b="1" kern="0" dirty="0">
                <a:effectLst/>
                <a:latin typeface="Calibri" panose="020F0502020204030204" pitchFamily="34" charset="0"/>
                <a:ea typeface="Calibri" panose="020F0502020204030204" pitchFamily="34" charset="0"/>
                <a:cs typeface="Calibri" panose="020F0502020204030204" pitchFamily="34" charset="0"/>
              </a:rPr>
              <a:t>Your Objective: To increase the confidence, knowledge and skills of all staff in teaching high-quality PE and school sport.</a:t>
            </a:r>
            <a:endParaRPr lang="en-US" sz="10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5" name="Table 4">
            <a:extLst>
              <a:ext uri="{FF2B5EF4-FFF2-40B4-BE49-F238E27FC236}">
                <a16:creationId xmlns:a16="http://schemas.microsoft.com/office/drawing/2014/main" id="{F0477A34-6993-9246-FC0C-49BD67304B48}"/>
              </a:ext>
            </a:extLst>
          </p:cNvPr>
          <p:cNvGraphicFramePr>
            <a:graphicFrameLocks noGrp="1"/>
          </p:cNvGraphicFramePr>
          <p:nvPr>
            <p:extLst>
              <p:ext uri="{D42A27DB-BD31-4B8C-83A1-F6EECF244321}">
                <p14:modId xmlns:p14="http://schemas.microsoft.com/office/powerpoint/2010/main" val="2138785359"/>
              </p:ext>
            </p:extLst>
          </p:nvPr>
        </p:nvGraphicFramePr>
        <p:xfrm>
          <a:off x="294842" y="572350"/>
          <a:ext cx="5530128" cy="33680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accent1">
                              <a:lumMod val="75000"/>
                            </a:schemeClr>
                          </a:solidFill>
                          <a:latin typeface="Calibri" panose="020F0502020204030204" pitchFamily="34" charset="0"/>
                          <a:cs typeface="Calibri" panose="020F0502020204030204" pitchFamily="34" charset="0"/>
                        </a:rPr>
                        <a:t>Increase confidence , knowledge and skills of all staff in teaching PE and sporting activities prioritizing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Provide a structured PE programme and  high-quality support  tailored to identified needs. Staff expertise will be developed through training, monitoring, team teaching, lesson observations and the sharing of best practice across the school.</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Regular audits of staff confidence and competence will inform CPD priorities.</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Staff will have access to up-to-date resources, planning and assessment tools that promote high-quality PE teaching and progression of skills. Leaders will monitor the effectiveness of resources through lesson visits, pupil voice, staff feedback and outcomes for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Staff will demonstrate increased confidence, knowledge and competence in planning, teaching and assessing PE. Lessons are consistently well-structured, engaging and inclusive, ensuring that all pupils access a broad and balanced PE curriculum.</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Pupils develop greater physical competence, knowledge of healthy lifestyles and enjoyment of physical activity.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Pupils show improved skill progression across a range of sports and physical disciplines, increased participation in PE lessons and extracurricular activities, and positive attitudes towards physical activity.</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Monitoring, assessment data, pupil voice and staff feedback demonstrate improved teaching quality and enhanced pupil outcomes.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endParaRPr lang="en-GB" sz="500" b="1" i="0" dirty="0">
                        <a:effectLst/>
                        <a:latin typeface="Calibri" panose="020F0502020204030204" pitchFamily="34" charset="0"/>
                        <a:ea typeface="Calibri" panose="020F0502020204030204" pitchFamily="34" charset="0"/>
                        <a:cs typeface="Calibri" panose="020F0502020204030204" pitchFamily="34" charset="0"/>
                      </a:endParaRP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Staff confidence audit PE lead meeting notes and action plans.</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Lesson observations showing improved PE teaching practice.</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Learning walks focused on PE delivery.</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Monitoring reports from the PE lead.</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Assessment data showing improved pupil progress in PE.</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Swimming data showing improvements in water confidence and attainment.</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Pupil voice surveys.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Staff Confidence in July 2025 showed that 80% of teachers feel confident in teaching all areas of PE. </a:t>
                      </a:r>
                      <a:r>
                        <a:rPr lang="en-US" sz="500" b="1" dirty="0">
                          <a:solidFill>
                            <a:schemeClr val="tx1"/>
                          </a:solidFill>
                          <a:latin typeface="Calibri" panose="020F0502020204030204" pitchFamily="34" charset="0"/>
                          <a:cs typeface="Calibri" panose="020F0502020204030204" pitchFamily="34" charset="0"/>
                        </a:rPr>
                        <a:t>Now</a:t>
                      </a:r>
                      <a:r>
                        <a:rPr lang="en-US" sz="500" dirty="0">
                          <a:solidFill>
                            <a:schemeClr val="tx1"/>
                          </a:solidFill>
                          <a:latin typeface="Calibri" panose="020F0502020204030204" pitchFamily="34" charset="0"/>
                          <a:cs typeface="Calibri" panose="020F0502020204030204" pitchFamily="34" charset="0"/>
                        </a:rPr>
                        <a:t>, 90%</a:t>
                      </a:r>
                    </a:p>
                    <a:p>
                      <a:pPr algn="l">
                        <a:lnSpc>
                          <a:spcPct val="100000"/>
                        </a:lnSpc>
                      </a:pPr>
                      <a:r>
                        <a:rPr lang="en-US" sz="500" dirty="0">
                          <a:solidFill>
                            <a:schemeClr val="tx1"/>
                          </a:solidFill>
                          <a:latin typeface="Calibri" panose="020F0502020204030204" pitchFamily="34" charset="0"/>
                          <a:cs typeface="Calibri" panose="020F0502020204030204" pitchFamily="34" charset="0"/>
                        </a:rPr>
                        <a:t>In July 2025, Lesson observation feedback showed that 85% of lessons were ‘high quality’.  Now in July 2026 90% of all lessons are ‘high quality’.</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Pupil voice data in September 2025 showed that 85% of pupils felt that PE is always fun., 90%.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Staff are now all confident and competent.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Continued CPD can come from sharing good practice in school and using Complete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Staff confidence surveys, pupils' attainment data, lesson observation reviews,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b="0" dirty="0">
                          <a:solidFill>
                            <a:schemeClr val="tx1"/>
                          </a:solidFill>
                          <a:latin typeface="Calibri" panose="020F0502020204030204" pitchFamily="34" charset="0"/>
                          <a:cs typeface="Calibri" panose="020F0502020204030204" pitchFamily="34" charset="0"/>
                        </a:rPr>
                        <a:t>£1000 bespoke teacher CPD in school</a:t>
                      </a:r>
                    </a:p>
                    <a:p>
                      <a:pPr algn="l">
                        <a:lnSpc>
                          <a:spcPct val="100000"/>
                        </a:lnSpc>
                      </a:pPr>
                      <a:endParaRPr lang="en-US" sz="500" b="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5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b="0" dirty="0">
                          <a:solidFill>
                            <a:schemeClr val="tx1"/>
                          </a:solidFill>
                          <a:latin typeface="Calibri" panose="020F0502020204030204" pitchFamily="34" charset="0"/>
                          <a:cs typeface="Calibri" panose="020F0502020204030204" pitchFamily="34" charset="0"/>
                        </a:rPr>
                        <a:t>£525 CPE membership</a:t>
                      </a:r>
                    </a:p>
                    <a:p>
                      <a:pPr algn="l">
                        <a:lnSpc>
                          <a:spcPct val="100000"/>
                        </a:lnSpc>
                      </a:pPr>
                      <a:endParaRPr lang="en-US" sz="5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b="0" dirty="0">
                          <a:solidFill>
                            <a:schemeClr val="tx1"/>
                          </a:solidFill>
                          <a:latin typeface="Calibri" panose="020F0502020204030204" pitchFamily="34" charset="0"/>
                          <a:cs typeface="Calibri" panose="020F0502020204030204" pitchFamily="34" charset="0"/>
                        </a:rPr>
                        <a:t>£500 updated resources</a:t>
                      </a:r>
                    </a:p>
                    <a:p>
                      <a:pPr algn="l">
                        <a:lnSpc>
                          <a:spcPct val="100000"/>
                        </a:lnSpc>
                      </a:pPr>
                      <a:endParaRPr lang="en-US" sz="500" b="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b="0" dirty="0">
                          <a:solidFill>
                            <a:schemeClr val="tx1"/>
                          </a:solidFill>
                          <a:latin typeface="Calibri" panose="020F0502020204030204" pitchFamily="34" charset="0"/>
                          <a:cs typeface="Calibri" panose="020F0502020204030204" pitchFamily="34" charset="0"/>
                        </a:rPr>
                        <a:t>Total = £2025</a:t>
                      </a:r>
                    </a:p>
                    <a:p>
                      <a:pPr algn="l">
                        <a:lnSpc>
                          <a:spcPct val="100000"/>
                        </a:lnSpc>
                      </a:pPr>
                      <a:endParaRPr lang="en-US" sz="500" dirty="0">
                        <a:solidFill>
                          <a:schemeClr val="accent4">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D9D6A-7411-40C9-965E-7457BD54A90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91322DC1-2CDD-2B47-52E3-284DA257246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A82E9F88-1B1C-26C8-B3CD-7BBEBB78FFD9}"/>
              </a:ext>
            </a:extLst>
          </p:cNvPr>
          <p:cNvSpPr txBox="1"/>
          <p:nvPr/>
        </p:nvSpPr>
        <p:spPr>
          <a:xfrm>
            <a:off x="241825" y="172240"/>
            <a:ext cx="3559359" cy="400110"/>
          </a:xfrm>
          <a:prstGeom prst="rect">
            <a:avLst/>
          </a:prstGeom>
          <a:noFill/>
        </p:spPr>
        <p:txBody>
          <a:bodyPr wrap="square" rtlCol="0">
            <a:spAutoFit/>
          </a:bodyPr>
          <a:lstStyle/>
          <a:p>
            <a:r>
              <a:rPr lang="en-GB" sz="1000" b="1" kern="0" dirty="0">
                <a:effectLst/>
                <a:latin typeface="Calibri" panose="020F0502020204030204" pitchFamily="34" charset="0"/>
                <a:ea typeface="Calibri" panose="020F0502020204030204" pitchFamily="34" charset="0"/>
                <a:cs typeface="Calibri" panose="020F0502020204030204" pitchFamily="34" charset="0"/>
              </a:rPr>
              <a:t>Your Objective: To raise the profile of PE, physical activity and sport across the school and promote healthy, active lifestyles.</a:t>
            </a:r>
            <a:endParaRPr lang="en-US" sz="1000" b="1" dirty="0">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BBD5956-553C-B2C1-20E4-5C544653068D}"/>
              </a:ext>
            </a:extLst>
          </p:cNvPr>
          <p:cNvGraphicFramePr>
            <a:graphicFrameLocks noGrp="1"/>
          </p:cNvGraphicFramePr>
          <p:nvPr>
            <p:extLst>
              <p:ext uri="{D42A27DB-BD31-4B8C-83A1-F6EECF244321}">
                <p14:modId xmlns:p14="http://schemas.microsoft.com/office/powerpoint/2010/main" val="3754581591"/>
              </p:ext>
            </p:extLst>
          </p:nvPr>
        </p:nvGraphicFramePr>
        <p:xfrm>
          <a:off x="294842" y="572350"/>
          <a:ext cx="5530128" cy="35966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94935">
                  <a:extLst>
                    <a:ext uri="{9D8B030D-6E8A-4147-A177-3AD203B41FA5}">
                      <a16:colId xmlns:a16="http://schemas.microsoft.com/office/drawing/2014/main" val="3874769663"/>
                    </a:ext>
                  </a:extLst>
                </a:gridCol>
                <a:gridCol w="1480625">
                  <a:extLst>
                    <a:ext uri="{9D8B030D-6E8A-4147-A177-3AD203B41FA5}">
                      <a16:colId xmlns:a16="http://schemas.microsoft.com/office/drawing/2014/main" val="279180329"/>
                    </a:ext>
                  </a:extLst>
                </a:gridCol>
                <a:gridCol w="1280160">
                  <a:extLst>
                    <a:ext uri="{9D8B030D-6E8A-4147-A177-3AD203B41FA5}">
                      <a16:colId xmlns:a16="http://schemas.microsoft.com/office/drawing/2014/main" val="1419483341"/>
                    </a:ext>
                  </a:extLst>
                </a:gridCol>
                <a:gridCol w="1176770">
                  <a:extLst>
                    <a:ext uri="{9D8B030D-6E8A-4147-A177-3AD203B41FA5}">
                      <a16:colId xmlns:a16="http://schemas.microsoft.com/office/drawing/2014/main" val="1532179531"/>
                    </a:ext>
                  </a:extLst>
                </a:gridCol>
              </a:tblGrid>
              <a:tr h="285710">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5711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Promote the benefits of physical activity in supporting physical health, wellbeing, behaviour, attendance and achievement.</a:t>
                      </a:r>
                    </a:p>
                    <a:p>
                      <a:pPr algn="l">
                        <a:lnSpc>
                          <a:spcPct val="100000"/>
                        </a:lnSpc>
                      </a:pPr>
                      <a:endParaRPr lang="en-US" sz="500" dirty="0">
                        <a:solidFill>
                          <a:srgbClr val="7030A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PE and sport will be promoted through a broad and inclusive curriculum, high-quality teaching, a range of extracurricular clubs, competitive sporting opportunities and participation in local sporting events and festivals.</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Physical activity will be embedded throughout the school day through active learning, active playtimes, playground activities and opportunities for movement beyond PE lessons.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Achievements in PE and sport will be recognised and celebrated</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Pupils will be taught the importance of physical activity, healthy lifestyles, nutrition, wellbeing and teamwork through PE lessons and wider curriculum opportunities.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The PE lead will monitor participation, engagement and provision to ensure all pupils have equitable access to high-quality sporting experiences and opportunities to develop healthy, active lifestyles.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Increased participation rates in clubs and competitions.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Pupil surveys showing positive attitudes towards PE and physical activity.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Higher attendance at extracurricular sporting activities.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Evidence of active playtimes and active learning throughout the school day. Celebration of sporting achievements through assemblies, newsletters and displays.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Reduced numbers of inactive pupils identified through participation tracking. Positive feedback from pupils, parents and staff.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Registers showing increased attendance at extracurricular sports clubs.</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Records of pupil participation in sporting events.</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Increased percentage of pupils involved in at least one sport outside curriculum.</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Pupil surveys demonstrating increased enjoyment of PE and physical activity.</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Lessons show pupils' understanding and benefits of healthy lifestyles.</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Photographs of active times</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Displays in school.</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Newsletters, website posts and social media celebrate sporting achievements.</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Assembly highlighting sporting successes and participation.</a:t>
                      </a:r>
                    </a:p>
                    <a:p>
                      <a:pPr fontAlgn="t">
                        <a:buFont typeface="Arial" panose="020B0604020202020204" pitchFamily="34" charset="0"/>
                        <a:buChar char="•"/>
                      </a:pPr>
                      <a:r>
                        <a:rPr lang="en-GB" sz="500" b="0" i="0" dirty="0">
                          <a:effectLst/>
                          <a:latin typeface="Calibri" panose="020F0502020204030204" pitchFamily="34" charset="0"/>
                          <a:ea typeface="Calibri" panose="020F0502020204030204" pitchFamily="34" charset="0"/>
                          <a:cs typeface="Calibri" panose="020F0502020204030204" pitchFamily="34" charset="0"/>
                        </a:rPr>
                        <a:t>Themed weeks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571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1426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In July 2025, only 70% of the school were active for 60 minutes a day, . </a:t>
                      </a:r>
                      <a:r>
                        <a:rPr lang="en-US" sz="500" b="1" dirty="0">
                          <a:solidFill>
                            <a:schemeClr val="tx1"/>
                          </a:solidFill>
                          <a:latin typeface="Calibri" panose="020F0502020204030204" pitchFamily="34" charset="0"/>
                          <a:cs typeface="Calibri" panose="020F0502020204030204" pitchFamily="34" charset="0"/>
                        </a:rPr>
                        <a:t>Now</a:t>
                      </a:r>
                      <a:r>
                        <a:rPr lang="en-US" sz="500" dirty="0">
                          <a:solidFill>
                            <a:schemeClr val="tx1"/>
                          </a:solidFill>
                          <a:latin typeface="Calibri" panose="020F0502020204030204" pitchFamily="34" charset="0"/>
                          <a:cs typeface="Calibri" panose="020F0502020204030204" pitchFamily="34" charset="0"/>
                        </a:rPr>
                        <a:t> in July 2026 through the addition of new lunch and extra curricular opportunities, 80%, of the school were active for 60 minutes a day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Continue to provide high quality extra-curricular clubs that are parent paid and therefore do not require any funding or teacher led and so free to attend.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External physical activity trackers outlining the amount of activity pupils’ access outside of school.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Extra curricular timetable and participation data.</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Lunchtime participation data, alongside lunchtime activity plan. </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dirty="0">
                          <a:solidFill>
                            <a:schemeClr val="tx1"/>
                          </a:solidFill>
                          <a:latin typeface="Calibri" panose="020F0502020204030204" pitchFamily="34" charset="0"/>
                          <a:cs typeface="Calibri" panose="020F0502020204030204" pitchFamily="34" charset="0"/>
                        </a:rPr>
                        <a:t>Data for all physical activity level tracked on Complete PE’s PA assessment.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00" dirty="0">
                          <a:solidFill>
                            <a:schemeClr val="tx1"/>
                          </a:solidFill>
                          <a:latin typeface="Calibri" panose="020F0502020204030204" pitchFamily="34" charset="0"/>
                          <a:cs typeface="Calibri" panose="020F0502020204030204" pitchFamily="34" charset="0"/>
                        </a:rPr>
                        <a:t>£500 new equipment for extra curricular clubs.</a:t>
                      </a:r>
                    </a:p>
                    <a:p>
                      <a:pPr algn="l">
                        <a:lnSpc>
                          <a:spcPct val="100000"/>
                        </a:lnSpc>
                      </a:pPr>
                      <a:endParaRPr lang="en-US" sz="500" dirty="0">
                        <a:solidFill>
                          <a:schemeClr val="tx1"/>
                        </a:solidFill>
                        <a:latin typeface="Calibri" panose="020F0502020204030204" pitchFamily="34" charset="0"/>
                        <a:cs typeface="Calibri" panose="020F0502020204030204" pitchFamily="34" charset="0"/>
                      </a:endParaRPr>
                    </a:p>
                    <a:p>
                      <a:pPr algn="l">
                        <a:lnSpc>
                          <a:spcPct val="100000"/>
                        </a:lnSpc>
                      </a:pPr>
                      <a:r>
                        <a:rPr lang="en-US" sz="500" b="1" dirty="0">
                          <a:solidFill>
                            <a:schemeClr val="tx1"/>
                          </a:solidFill>
                          <a:latin typeface="Calibri" panose="020F0502020204030204" pitchFamily="34" charset="0"/>
                          <a:cs typeface="Calibri" panose="020F0502020204030204" pitchFamily="34" charset="0"/>
                        </a:rPr>
                        <a:t>Total = £1500</a:t>
                      </a:r>
                    </a:p>
                    <a:p>
                      <a:pPr algn="l">
                        <a:lnSpc>
                          <a:spcPct val="100000"/>
                        </a:lnSpc>
                      </a:pPr>
                      <a:endParaRPr lang="en-US" sz="500" dirty="0">
                        <a:solidFill>
                          <a:schemeClr val="accent4">
                            <a:lumMod val="75000"/>
                          </a:schemeClr>
                        </a:solidFill>
                        <a:latin typeface="Calibri" panose="020F0502020204030204" pitchFamily="34" charset="0"/>
                        <a:cs typeface="Calibri" panose="020F0502020204030204" pitchFamily="34" charset="0"/>
                      </a:endParaRPr>
                    </a:p>
                    <a:p>
                      <a:pPr algn="l">
                        <a:lnSpc>
                          <a:spcPct val="100000"/>
                        </a:lnSpc>
                      </a:pPr>
                      <a:endParaRPr lang="en-US" sz="500" dirty="0">
                        <a:solidFill>
                          <a:schemeClr val="accent4">
                            <a:lumMod val="75000"/>
                          </a:schemeClr>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97326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463075"/>
          </a:xfrm>
          <a:prstGeom prst="rect">
            <a:avLst/>
          </a:prstGeom>
          <a:noFill/>
        </p:spPr>
        <p:txBody>
          <a:bodyPr wrap="square" rtlCol="0">
            <a:spAutoFit/>
          </a:bodyPr>
          <a:lstStyle/>
          <a:p>
            <a:pPr>
              <a:lnSpc>
                <a:spcPts val="1500"/>
              </a:lnSpc>
              <a:spcAft>
                <a:spcPts val="800"/>
              </a:spcAft>
            </a:pPr>
            <a:r>
              <a:rPr lang="en-GB" sz="1000" b="1" kern="0" dirty="0">
                <a:latin typeface="Calibri" panose="020F0502020204030204" pitchFamily="34" charset="0"/>
                <a:ea typeface="Calibri" panose="020F0502020204030204" pitchFamily="34" charset="0"/>
                <a:cs typeface="Calibri" panose="020F0502020204030204" pitchFamily="34" charset="0"/>
              </a:rPr>
              <a:t>Your Objective: To i</a:t>
            </a:r>
            <a:r>
              <a:rPr lang="en-GB" sz="1000" b="1" kern="0" dirty="0">
                <a:effectLst/>
                <a:latin typeface="Calibri" panose="020F0502020204030204" pitchFamily="34" charset="0"/>
                <a:ea typeface="Calibri" panose="020F0502020204030204" pitchFamily="34" charset="0"/>
                <a:cs typeface="Calibri" panose="020F0502020204030204" pitchFamily="34" charset="0"/>
              </a:rPr>
              <a:t>ncrease participation and success in competitive sport for all pupils.</a:t>
            </a:r>
            <a:endParaRPr lang="en-GB" sz="1000" kern="100" dirty="0">
              <a:effectLst/>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3530975699"/>
              </p:ext>
            </p:extLst>
          </p:nvPr>
        </p:nvGraphicFramePr>
        <p:xfrm>
          <a:off x="301309" y="596786"/>
          <a:ext cx="5530128" cy="36118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17776">
                  <a:extLst>
                    <a:ext uri="{9D8B030D-6E8A-4147-A177-3AD203B41FA5}">
                      <a16:colId xmlns:a16="http://schemas.microsoft.com/office/drawing/2014/main" val="3874769663"/>
                    </a:ext>
                  </a:extLst>
                </a:gridCol>
                <a:gridCol w="1457784">
                  <a:extLst>
                    <a:ext uri="{9D8B030D-6E8A-4147-A177-3AD203B41FA5}">
                      <a16:colId xmlns:a16="http://schemas.microsoft.com/office/drawing/2014/main" val="279180329"/>
                    </a:ext>
                  </a:extLst>
                </a:gridCol>
                <a:gridCol w="1426093">
                  <a:extLst>
                    <a:ext uri="{9D8B030D-6E8A-4147-A177-3AD203B41FA5}">
                      <a16:colId xmlns:a16="http://schemas.microsoft.com/office/drawing/2014/main" val="1419483341"/>
                    </a:ext>
                  </a:extLst>
                </a:gridCol>
                <a:gridCol w="1030837">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5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500" b="1" dirty="0">
                          <a:effectLst/>
                          <a:latin typeface="Calibri" panose="020F0502020204030204" pitchFamily="34" charset="0"/>
                          <a:cs typeface="Calibri" panose="020F0502020204030204" pitchFamily="34" charset="0"/>
                        </a:rPr>
                        <a:t>Plan and monitor</a:t>
                      </a:r>
                      <a:br>
                        <a:rPr lang="en-US" sz="5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Create opportunities for pupils to take part in intra-school and inter-school competitions, developing teamwork, resilience and sportsmanship.</a:t>
                      </a:r>
                      <a:endParaRPr lang="en-GB" sz="500" kern="1200" dirty="0">
                        <a:solidFill>
                          <a:schemeClr val="dk1"/>
                        </a:solidFill>
                        <a:effectLst/>
                        <a:latin typeface="+mn-lt"/>
                        <a:ea typeface="+mn-ea"/>
                        <a:cs typeface="+mn-cs"/>
                      </a:endParaRPr>
                    </a:p>
                    <a:p>
                      <a:pPr algn="l">
                        <a:lnSpc>
                          <a:spcPct val="100000"/>
                        </a:lnSpc>
                      </a:pPr>
                      <a:endParaRPr lang="en-US" sz="500" dirty="0">
                        <a:solidFill>
                          <a:schemeClr val="accent3"/>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Provide a broad range of inclusive competitive sporting opportunities throughout the year, competition. This will be achieved through participation in local partnership events, inter-school competitions and regular intra-school tournaments.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Staff will identify and support pupils who may be less likely to engage in competitive sport, providing targeted encouragement, coaching and pathways for involvement.</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High-quality PE teaching, extracurricular clubs and links with external coaches and sporting organisations will help develop pupils' skills, confidence and understanding of competition. The school will monitor participation rates and competition outcomes to ensure opportunities are accessible to all groups of pupils and to celebrate sporting achievements across the school community.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Increased numbers of pupils participate in competitive sport, with greater representation from all pupil groups. Pupils demonstrate improved confidence, teamwork and sportsmanship, and the school achieves increased success in competitive events through enhanced participation and skill development.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Registers showing increased participation.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Records of pupils representing the school in inter-school competitions.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Number and range of competitive sporting opportunities offered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Results and achievements from competitions, festivals and tournaments.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Pupil voice surveys are positive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PE assessment data showing improvements in skills and performance.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Photographs, newsletters and website reports celebrating participation and success.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 July 2025, 40% of KS1 had participated in an inter competition. Now in July 2025, through the introduction of new competitions and formats this has increased to 50%.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By July 2025, 20% of KS2 had participated in an inter competition. Now in July 2026, through new KS2 competitions and opportunities this has increased to 40%.</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will be imbedded as a normal element of learning through continued access to house competitions in class/lesson time at the end of units.  Complete PE supports this set up and guides teachers.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formats and planning for all intra lesson level competitions, all inter competitions hosted at our school and sports day.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Virtual multi skills league format and results.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Competition calendar and register of participants.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£500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760391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574A-0620-4E1B-DFDE-411AC81DCD3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7FFA36-C719-87C0-57B5-AF85FCC95E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3595F43-1DB0-3C76-5D1D-F2B796CC4C35}"/>
              </a:ext>
            </a:extLst>
          </p:cNvPr>
          <p:cNvSpPr txBox="1"/>
          <p:nvPr/>
        </p:nvSpPr>
        <p:spPr>
          <a:xfrm>
            <a:off x="241825" y="172240"/>
            <a:ext cx="3559359" cy="400110"/>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 Strive to ensure all pupils meet the minimum NC requirement in swimming by the end of Year 6.</a:t>
            </a:r>
          </a:p>
        </p:txBody>
      </p:sp>
      <p:graphicFrame>
        <p:nvGraphicFramePr>
          <p:cNvPr id="2" name="Table 1">
            <a:extLst>
              <a:ext uri="{FF2B5EF4-FFF2-40B4-BE49-F238E27FC236}">
                <a16:creationId xmlns:a16="http://schemas.microsoft.com/office/drawing/2014/main" id="{211CECEF-178D-3E46-7577-CC8146C1119C}"/>
              </a:ext>
            </a:extLst>
          </p:cNvPr>
          <p:cNvGraphicFramePr>
            <a:graphicFrameLocks noGrp="1"/>
          </p:cNvGraphicFramePr>
          <p:nvPr>
            <p:extLst>
              <p:ext uri="{D42A27DB-BD31-4B8C-83A1-F6EECF244321}">
                <p14:modId xmlns:p14="http://schemas.microsoft.com/office/powerpoint/2010/main" val="3338673251"/>
              </p:ext>
            </p:extLst>
          </p:nvPr>
        </p:nvGraphicFramePr>
        <p:xfrm>
          <a:off x="301309" y="617898"/>
          <a:ext cx="5530128" cy="1955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17320">
                  <a:extLst>
                    <a:ext uri="{9D8B030D-6E8A-4147-A177-3AD203B41FA5}">
                      <a16:colId xmlns:a16="http://schemas.microsoft.com/office/drawing/2014/main" val="279180329"/>
                    </a:ext>
                  </a:extLst>
                </a:gridCol>
                <a:gridCol w="1516380">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To maximise opportunities for all pupils to achieve the National Curriculum swimming standard by the end of Year 6, ensuring every child develops the skills, confidence and water safety knowledge needed to swim competently, confidently and safely.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A structured swimming programme delivered by qualified instructors and aligned to National Curriculum requirements. Pupil progress will be regularly assessed and tracked to identify those at risk of not meeting the expected standard. Additional support, targeted interventions and top-up swimming sessions will be offered. Close monitoring of attainment data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25 metres and perform safe self-rescue by the end of Key Stage 2.</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An increasing proportion of pupils will meet the National Curriculum swimming requirements by the end of Year 6. </a:t>
                      </a:r>
                    </a:p>
                    <a:p>
                      <a:pPr fontAlgn="t"/>
                      <a:r>
                        <a:rPr lang="en-GB" sz="500" b="0" i="0" dirty="0">
                          <a:effectLst/>
                          <a:latin typeface="Calibri" panose="020F0502020204030204" pitchFamily="34" charset="0"/>
                          <a:ea typeface="Calibri" panose="020F0502020204030204" pitchFamily="34" charset="0"/>
                          <a:cs typeface="Calibri" panose="020F0502020204030204" pitchFamily="34" charset="0"/>
                        </a:rPr>
                        <a:t>Targeted support and intervention will ensure that more pupils achieve the expected standard, reducing gaps in attainment and preparing pupils to participate safely in swimming and other water-based activities beyond primary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buFont typeface="Arial" panose="020B0604020202020204" pitchFamily="34" charset="0"/>
                        <a:buNone/>
                      </a:pPr>
                      <a:r>
                        <a:rPr lang="en-GB" sz="500" b="0" i="0" dirty="0">
                          <a:effectLst/>
                          <a:latin typeface="Calibri" panose="020F0502020204030204" pitchFamily="34" charset="0"/>
                          <a:ea typeface="Calibri" panose="020F0502020204030204" pitchFamily="34" charset="0"/>
                          <a:cs typeface="Calibri" panose="020F0502020204030204" pitchFamily="34" charset="0"/>
                        </a:rPr>
                        <a:t>Swimming assessment records, data and attainment tracking. Baseline and end-of-programme assessment .Records of pupils achieving all three National Curriculum swimming outcomes: Registers showing attendance at swimming lessons and top-up interventions.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GB"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56343111"/>
                  </a:ext>
                </a:extLst>
              </a:tr>
            </a:tbl>
          </a:graphicData>
        </a:graphic>
      </p:graphicFrame>
      <p:graphicFrame>
        <p:nvGraphicFramePr>
          <p:cNvPr id="5" name="Table 4">
            <a:extLst>
              <a:ext uri="{FF2B5EF4-FFF2-40B4-BE49-F238E27FC236}">
                <a16:creationId xmlns:a16="http://schemas.microsoft.com/office/drawing/2014/main" id="{CF0A030B-A9A4-225B-67EC-21F5394B5B05}"/>
              </a:ext>
            </a:extLst>
          </p:cNvPr>
          <p:cNvGraphicFramePr>
            <a:graphicFrameLocks noGrp="1"/>
          </p:cNvGraphicFramePr>
          <p:nvPr>
            <p:extLst>
              <p:ext uri="{D42A27DB-BD31-4B8C-83A1-F6EECF244321}">
                <p14:modId xmlns:p14="http://schemas.microsoft.com/office/powerpoint/2010/main" val="2739765127"/>
              </p:ext>
            </p:extLst>
          </p:nvPr>
        </p:nvGraphicFramePr>
        <p:xfrm>
          <a:off x="301309" y="2211847"/>
          <a:ext cx="5530128" cy="16002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029182716"/>
                    </a:ext>
                  </a:extLst>
                </a:gridCol>
                <a:gridCol w="1158240">
                  <a:extLst>
                    <a:ext uri="{9D8B030D-6E8A-4147-A177-3AD203B41FA5}">
                      <a16:colId xmlns:a16="http://schemas.microsoft.com/office/drawing/2014/main" val="2781807479"/>
                    </a:ext>
                  </a:extLst>
                </a:gridCol>
                <a:gridCol w="1417320">
                  <a:extLst>
                    <a:ext uri="{9D8B030D-6E8A-4147-A177-3AD203B41FA5}">
                      <a16:colId xmlns:a16="http://schemas.microsoft.com/office/drawing/2014/main" val="1923086034"/>
                    </a:ext>
                  </a:extLst>
                </a:gridCol>
                <a:gridCol w="1516380">
                  <a:extLst>
                    <a:ext uri="{9D8B030D-6E8A-4147-A177-3AD203B41FA5}">
                      <a16:colId xmlns:a16="http://schemas.microsoft.com/office/drawing/2014/main" val="24877094"/>
                    </a:ext>
                  </a:extLst>
                </a:gridCol>
                <a:gridCol w="940550">
                  <a:extLst>
                    <a:ext uri="{9D8B030D-6E8A-4147-A177-3AD203B41FA5}">
                      <a16:colId xmlns:a16="http://schemas.microsoft.com/office/drawing/2014/main" val="528827245"/>
                    </a:ext>
                  </a:extLst>
                </a:gridCol>
              </a:tblGrid>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20641951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July 2026 – Year 6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60% can swim 25m,</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0" dirty="0">
                          <a:solidFill>
                            <a:schemeClr val="tx1"/>
                          </a:solidFill>
                          <a:latin typeface="Calibri" panose="020F0502020204030204" pitchFamily="34" charset="0"/>
                          <a:cs typeface="Calibri" panose="020F0502020204030204" pitchFamily="34" charset="0"/>
                        </a:rPr>
                        <a:t>57% can use a range of strokes60% perform safe self rescue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The school are committed to raising the required funds for top up swimming going forwards.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Swimming assessment reports and data.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£1500 top up swimming and transport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Total £1500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55744538"/>
                  </a:ext>
                </a:extLst>
              </a:tr>
            </a:tbl>
          </a:graphicData>
        </a:graphic>
      </p:graphicFrame>
    </p:spTree>
    <p:extLst>
      <p:ext uri="{BB962C8B-B14F-4D97-AF65-F5344CB8AC3E}">
        <p14:creationId xmlns:p14="http://schemas.microsoft.com/office/powerpoint/2010/main" val="34335552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781</TotalTime>
  <Words>3923</Words>
  <Application>Microsoft Office PowerPoint</Application>
  <PresentationFormat>Custom</PresentationFormat>
  <Paragraphs>395</Paragraphs>
  <Slides>13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Kimberley Wenyon</cp:lastModifiedBy>
  <cp:revision>54</cp:revision>
  <dcterms:created xsi:type="dcterms:W3CDTF">2025-10-08T18:09:30Z</dcterms:created>
  <dcterms:modified xsi:type="dcterms:W3CDTF">2026-10-06T16:49:42Z</dcterms:modified>
</cp:coreProperties>
</file>